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8" r:id="rId6"/>
    <p:sldId id="260" r:id="rId7"/>
    <p:sldId id="270" r:id="rId8"/>
    <p:sldId id="271" r:id="rId9"/>
    <p:sldId id="272" r:id="rId10"/>
    <p:sldId id="273" r:id="rId11"/>
    <p:sldId id="274" r:id="rId12"/>
    <p:sldId id="275" r:id="rId13"/>
    <p:sldId id="276" r:id="rId14"/>
    <p:sldId id="277" r:id="rId15"/>
    <p:sldId id="266" r:id="rId16"/>
    <p:sldId id="267" r:id="rId17"/>
  </p:sldIdLst>
  <p:sldSz cx="18288000" cy="10287000"/>
  <p:notesSz cx="6858000" cy="9144000"/>
  <p:embeddedFontLst>
    <p:embeddedFont>
      <p:font typeface="TDTD순고딕" panose="020B0600000101010101" charset="-127"/>
      <p:regular r:id="rId19"/>
    </p:embeddedFont>
    <p:embeddedFont>
      <p:font typeface="맑은 고딕" panose="020B0503020000020004" pitchFamily="50" charset="-127"/>
      <p:regular r:id="rId20"/>
      <p:bold r:id="rId21"/>
    </p:embeddedFont>
    <p:embeddedFont>
      <p:font typeface="Montserrat Bold" panose="020B0600000101010101" charset="0"/>
      <p:regular r:id="rId22"/>
    </p:embeddedFont>
    <p:embeddedFont>
      <p:font typeface="Poppins" panose="020B0600000101010101" charset="0"/>
      <p:regular r:id="rId23"/>
    </p:embeddedFon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TDTD한강고딕" panose="020B0600000101010101" charset="-127"/>
      <p:regular r:id="rId28"/>
    </p:embeddedFont>
    <p:embeddedFont>
      <p:font typeface="Tlab 레트로라이프 Bold" panose="020B0600000101010101" charset="-127"/>
      <p:regular r:id="rId29"/>
    </p:embeddedFont>
    <p:embeddedFont>
      <p:font typeface="Tlab 레트로라이프" panose="020B0600000101010101" charset="-127"/>
      <p:regular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1" d="100"/>
          <a:sy n="71" d="100"/>
        </p:scale>
        <p:origin x="732" y="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62E377-2FDA-4D23-9098-DA235AFE4710}" type="datetimeFigureOut">
              <a:rPr lang="ko-KR" altLang="en-US" smtClean="0"/>
              <a:t>2025-08-07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26FEDF-5FEA-481B-ACBD-A027B85B5D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99132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26FEDF-5FEA-481B-ACBD-A027B85B5D31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61551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26FEDF-5FEA-481B-ACBD-A027B85B5D31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36886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26FEDF-5FEA-481B-ACBD-A027B85B5D31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59312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26FEDF-5FEA-481B-ACBD-A027B85B5D31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76899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26FEDF-5FEA-481B-ACBD-A027B85B5D31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20582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26FEDF-5FEA-481B-ACBD-A027B85B5D31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74442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0.svg"/><Relationship Id="rId7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40.sv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40.sv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40.sv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0.svg"/><Relationship Id="rId7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40.svg"/><Relationship Id="rId4" Type="http://schemas.openxmlformats.org/officeDocument/2006/relationships/image" Target="../media/image2.png"/><Relationship Id="rId9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40.sv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.svg"/><Relationship Id="rId7" Type="http://schemas.openxmlformats.org/officeDocument/2006/relationships/image" Target="../media/image25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4.svg"/><Relationship Id="rId4" Type="http://schemas.openxmlformats.org/officeDocument/2006/relationships/image" Target="../media/image2.png"/><Relationship Id="rId9" Type="http://schemas.openxmlformats.org/officeDocument/2006/relationships/image" Target="../media/image27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29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2.png"/><Relationship Id="rId4" Type="http://schemas.openxmlformats.org/officeDocument/2006/relationships/image" Target="../media/image2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gif"/><Relationship Id="rId3" Type="http://schemas.openxmlformats.org/officeDocument/2006/relationships/image" Target="../media/image1.png"/><Relationship Id="rId7" Type="http://schemas.openxmlformats.org/officeDocument/2006/relationships/image" Target="../media/image4.gif"/><Relationship Id="rId12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hyperlink" Target="https://youtu.be/SqXS8JEkigs" TargetMode="External"/><Relationship Id="rId5" Type="http://schemas.openxmlformats.org/officeDocument/2006/relationships/image" Target="../media/image2.png"/><Relationship Id="rId10" Type="http://schemas.openxmlformats.org/officeDocument/2006/relationships/image" Target="../media/image7.gif"/><Relationship Id="rId4" Type="http://schemas.openxmlformats.org/officeDocument/2006/relationships/image" Target="../media/image2.svg"/><Relationship Id="rId9" Type="http://schemas.openxmlformats.org/officeDocument/2006/relationships/image" Target="../media/image6.gi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2.png"/><Relationship Id="rId10" Type="http://schemas.openxmlformats.org/officeDocument/2006/relationships/image" Target="../media/image12.png"/><Relationship Id="rId4" Type="http://schemas.openxmlformats.org/officeDocument/2006/relationships/image" Target="../media/image2.svg"/><Relationship Id="rId9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2.png"/><Relationship Id="rId10" Type="http://schemas.openxmlformats.org/officeDocument/2006/relationships/image" Target="../media/image16.png"/><Relationship Id="rId4" Type="http://schemas.openxmlformats.org/officeDocument/2006/relationships/image" Target="../media/image2.svg"/><Relationship Id="rId9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2.png"/><Relationship Id="rId4" Type="http://schemas.openxmlformats.org/officeDocument/2006/relationships/image" Target="../media/image2.svg"/><Relationship Id="rId9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2.png"/><Relationship Id="rId4" Type="http://schemas.openxmlformats.org/officeDocument/2006/relationships/image" Target="../media/image2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7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40.sv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1" name="Group 11"/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/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628566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485849"/>
                </a:solidFill>
                <a:prstDash val="solid"/>
                <a:miter/>
              </a:ln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8604504" y="2808143"/>
            <a:ext cx="1078992" cy="1078992"/>
          </a:xfrm>
          <a:custGeom>
            <a:avLst/>
            <a:gdLst/>
            <a:ahLst/>
            <a:cxnLst/>
            <a:rect l="l" t="t" r="r" b="b"/>
            <a:pathLst>
              <a:path w="1078992" h="1078992">
                <a:moveTo>
                  <a:pt x="0" y="0"/>
                </a:moveTo>
                <a:lnTo>
                  <a:pt x="1078992" y="0"/>
                </a:lnTo>
                <a:lnTo>
                  <a:pt x="1078992" y="1078992"/>
                </a:lnTo>
                <a:lnTo>
                  <a:pt x="0" y="107899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1028700" y="1031875"/>
            <a:ext cx="2975373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spc="-42" dirty="0" smtClean="0">
                <a:solidFill>
                  <a:srgbClr val="485849"/>
                </a:solidFill>
                <a:latin typeface="Poppins"/>
                <a:ea typeface="Poppins"/>
                <a:cs typeface="Poppins"/>
                <a:sym typeface="Poppins"/>
              </a:rPr>
              <a:t>MINI </a:t>
            </a:r>
            <a:r>
              <a:rPr lang="en-US" sz="2000" spc="-42" dirty="0">
                <a:solidFill>
                  <a:srgbClr val="485849"/>
                </a:solidFill>
                <a:latin typeface="Poppins"/>
                <a:ea typeface="Poppins"/>
                <a:cs typeface="Poppins"/>
                <a:sym typeface="Poppins"/>
              </a:rPr>
              <a:t>PROJECT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5006053" y="5531960"/>
            <a:ext cx="8275894" cy="13483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915"/>
              </a:lnSpc>
            </a:pPr>
            <a:r>
              <a:rPr lang="en-US" sz="7796" spc="-163" dirty="0" smtClean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LCD </a:t>
            </a:r>
            <a:r>
              <a:rPr lang="ko-KR" altLang="en-US" sz="7796" spc="-163" dirty="0" smtClean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활용 게임</a:t>
            </a:r>
            <a:endParaRPr lang="en-US" sz="7796" spc="-163" dirty="0">
              <a:solidFill>
                <a:srgbClr val="485849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295400" y="3668060"/>
            <a:ext cx="15697200" cy="21031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6440"/>
              </a:lnSpc>
            </a:pPr>
            <a:r>
              <a:rPr lang="ko-KR" altLang="en-US" sz="11743" smtClean="0">
                <a:solidFill>
                  <a:srgbClr val="8CB791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미니</a:t>
            </a:r>
            <a:r>
              <a:rPr lang="en-US" sz="11743" dirty="0" smtClean="0">
                <a:solidFill>
                  <a:srgbClr val="8CB791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 </a:t>
            </a:r>
            <a:r>
              <a:rPr lang="en-US" sz="11743" dirty="0" err="1">
                <a:solidFill>
                  <a:srgbClr val="8CB791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프로젝트</a:t>
            </a:r>
            <a:endParaRPr lang="en-US" sz="11743" dirty="0">
              <a:solidFill>
                <a:srgbClr val="8CB791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4039145" y="8850757"/>
            <a:ext cx="2842313" cy="339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ko-KR" altLang="en-US" sz="2000" spc="-42" dirty="0" err="1" smtClean="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문두르</a:t>
            </a:r>
            <a:endParaRPr lang="en-US" sz="2000" spc="-42" dirty="0">
              <a:solidFill>
                <a:srgbClr val="485849"/>
              </a:solidFill>
              <a:latin typeface="TDTD순고딕"/>
              <a:ea typeface="TDTD순고딕"/>
              <a:cs typeface="TDTD순고딕"/>
              <a:sym typeface="TDTD순고딕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4039145" y="8437695"/>
            <a:ext cx="2842313" cy="339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ko-KR" altLang="en-US" sz="2000" spc="-42" dirty="0" err="1" smtClean="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강송구</a:t>
            </a:r>
            <a:endParaRPr lang="en-US" sz="2000" spc="-42" dirty="0">
              <a:solidFill>
                <a:srgbClr val="485849"/>
              </a:solidFill>
              <a:latin typeface="TDTD순고딕"/>
              <a:ea typeface="TDTD순고딕"/>
              <a:cs typeface="TDTD순고딕"/>
              <a:sym typeface="TDTD순고딕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1" name="Group 11"/>
          <p:cNvGrpSpPr/>
          <p:nvPr/>
        </p:nvGrpSpPr>
        <p:grpSpPr>
          <a:xfrm>
            <a:off x="152400" y="838518"/>
            <a:ext cx="18135600" cy="9448481"/>
            <a:chOff x="0" y="0"/>
            <a:chExt cx="21768988" cy="11575861"/>
          </a:xfrm>
        </p:grpSpPr>
        <p:grpSp>
          <p:nvGrpSpPr>
            <p:cNvPr id="12" name="Group 12"/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628566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658C6A"/>
                </a:solidFill>
                <a:prstDash val="solid"/>
                <a:miter/>
              </a:ln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4239802" y="1410881"/>
            <a:ext cx="10653914" cy="12567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ko-KR" altLang="en-US" sz="6999" dirty="0" smtClean="0">
                <a:solidFill>
                  <a:srgbClr val="5E665E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프로그램 흐름 </a:t>
            </a:r>
            <a:r>
              <a:rPr lang="en-US" altLang="ko-KR" sz="6999" dirty="0" smtClean="0">
                <a:solidFill>
                  <a:srgbClr val="5E665E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/</a:t>
            </a:r>
            <a:r>
              <a:rPr lang="ko-KR" altLang="en-US" sz="6999" dirty="0" smtClean="0">
                <a:solidFill>
                  <a:srgbClr val="5E665E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 </a:t>
            </a:r>
            <a:r>
              <a:rPr lang="ko-KR" altLang="en-US" sz="6999" dirty="0" err="1" smtClean="0">
                <a:solidFill>
                  <a:srgbClr val="5E665E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로직</a:t>
            </a:r>
            <a:endParaRPr lang="en-US" sz="6999" dirty="0">
              <a:solidFill>
                <a:srgbClr val="5E665E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822669" y="989012"/>
            <a:ext cx="2048120" cy="17927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491"/>
              </a:lnSpc>
            </a:pPr>
            <a:r>
              <a:rPr lang="en-US" sz="10350" b="1" dirty="0" smtClean="0">
                <a:solidFill>
                  <a:srgbClr val="8CB791">
                    <a:alpha val="73725"/>
                  </a:srgbClr>
                </a:solidFill>
                <a:latin typeface="Tlab 레트로라이프 Bold"/>
                <a:ea typeface="Tlab 레트로라이프 Bold"/>
                <a:cs typeface="Tlab 레트로라이프 Bold"/>
                <a:sym typeface="Tlab 레트로라이프 Bold"/>
              </a:rPr>
              <a:t>0</a:t>
            </a:r>
            <a:r>
              <a:rPr lang="en-US" sz="10350" b="1" dirty="0">
                <a:solidFill>
                  <a:srgbClr val="8CB791">
                    <a:alpha val="73725"/>
                  </a:srgbClr>
                </a:solidFill>
                <a:latin typeface="Tlab 레트로라이프 Bold"/>
                <a:ea typeface="Tlab 레트로라이프 Bold"/>
                <a:cs typeface="Tlab 레트로라이프 Bold"/>
                <a:sym typeface="Tlab 레트로라이프 Bold"/>
              </a:rPr>
              <a:t>4</a:t>
            </a:r>
          </a:p>
        </p:txBody>
      </p:sp>
      <p:sp>
        <p:nvSpPr>
          <p:cNvPr id="166" name="TextBox 45"/>
          <p:cNvSpPr txBox="1"/>
          <p:nvPr/>
        </p:nvSpPr>
        <p:spPr>
          <a:xfrm>
            <a:off x="529391" y="2730206"/>
            <a:ext cx="15441040" cy="37702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altLang="ko-KR" sz="2400" dirty="0" err="1" smtClean="0">
                <a:solidFill>
                  <a:srgbClr val="628566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Init</a:t>
            </a:r>
            <a:r>
              <a:rPr lang="en-US" altLang="ko-KR" sz="2400" dirty="0" smtClean="0">
                <a:solidFill>
                  <a:srgbClr val="628566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(), Update(), Render()</a:t>
            </a:r>
          </a:p>
          <a:p>
            <a:pPr>
              <a:lnSpc>
                <a:spcPts val="4200"/>
              </a:lnSpc>
            </a:pPr>
            <a:r>
              <a:rPr lang="ko-KR" altLang="en-US" sz="2000" dirty="0" smtClean="0">
                <a:solidFill>
                  <a:srgbClr val="485849"/>
                </a:solidFill>
                <a:latin typeface="TDTD순고딕"/>
                <a:ea typeface="TDTD순고딕"/>
                <a:cs typeface="Tlab 레트로라이프"/>
                <a:sym typeface="TDTD순고딕"/>
              </a:rPr>
              <a:t>위 함수에서는 각각 </a:t>
            </a:r>
            <a:r>
              <a:rPr lang="en-US" altLang="ko-KR" sz="2000" dirty="0" smtClean="0">
                <a:solidFill>
                  <a:srgbClr val="485849"/>
                </a:solidFill>
                <a:latin typeface="TDTD순고딕"/>
                <a:ea typeface="TDTD순고딕"/>
                <a:cs typeface="Tlab 레트로라이프"/>
                <a:sym typeface="TDTD순고딕"/>
              </a:rPr>
              <a:t>Scene </a:t>
            </a:r>
            <a:r>
              <a:rPr lang="ko-KR" altLang="en-US" sz="2000" dirty="0" smtClean="0">
                <a:solidFill>
                  <a:srgbClr val="485849"/>
                </a:solidFill>
                <a:latin typeface="TDTD순고딕"/>
                <a:ea typeface="TDTD순고딕"/>
                <a:cs typeface="Tlab 레트로라이프"/>
                <a:sym typeface="TDTD순고딕"/>
              </a:rPr>
              <a:t>에</a:t>
            </a:r>
            <a:r>
              <a:rPr lang="en-US" altLang="ko-KR" sz="2000" dirty="0" smtClean="0">
                <a:solidFill>
                  <a:srgbClr val="485849"/>
                </a:solidFill>
                <a:latin typeface="TDTD순고딕"/>
                <a:ea typeface="TDTD순고딕"/>
                <a:cs typeface="Tlab 레트로라이프"/>
                <a:sym typeface="TDTD순고딕"/>
              </a:rPr>
              <a:t> </a:t>
            </a:r>
            <a:r>
              <a:rPr lang="ko-KR" altLang="en-US" sz="2000" dirty="0" smtClean="0">
                <a:solidFill>
                  <a:srgbClr val="485849"/>
                </a:solidFill>
                <a:latin typeface="TDTD순고딕"/>
                <a:ea typeface="TDTD순고딕"/>
                <a:cs typeface="Tlab 레트로라이프"/>
                <a:sym typeface="TDTD순고딕"/>
              </a:rPr>
              <a:t>해당하는 동작을 수행</a:t>
            </a:r>
            <a:endParaRPr lang="en-US" altLang="ko-KR" sz="2000" dirty="0" smtClean="0">
              <a:solidFill>
                <a:srgbClr val="485849"/>
              </a:solidFill>
              <a:latin typeface="TDTD순고딕"/>
              <a:ea typeface="TDTD순고딕"/>
              <a:cs typeface="Tlab 레트로라이프"/>
              <a:sym typeface="TDTD순고딕"/>
            </a:endParaRPr>
          </a:p>
          <a:p>
            <a:pPr>
              <a:lnSpc>
                <a:spcPts val="4200"/>
              </a:lnSpc>
            </a:pPr>
            <a:r>
              <a:rPr lang="en-US" altLang="ko-KR" sz="2400" dirty="0" err="1" smtClean="0">
                <a:solidFill>
                  <a:srgbClr val="628566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UpdateScene</a:t>
            </a:r>
            <a:r>
              <a:rPr lang="en-US" altLang="ko-KR" sz="2400" dirty="0" smtClean="0">
                <a:solidFill>
                  <a:srgbClr val="628566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......()</a:t>
            </a:r>
            <a:endParaRPr lang="en-US" altLang="ko-KR" sz="2400" dirty="0">
              <a:solidFill>
                <a:srgbClr val="628566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  <a:p>
            <a:pPr>
              <a:lnSpc>
                <a:spcPts val="4200"/>
              </a:lnSpc>
            </a:pPr>
            <a:r>
              <a:rPr lang="ko-KR" altLang="en-US" sz="2000" dirty="0" smtClean="0">
                <a:solidFill>
                  <a:srgbClr val="485849"/>
                </a:solidFill>
                <a:latin typeface="TDTD순고딕"/>
                <a:ea typeface="TDTD순고딕"/>
                <a:cs typeface="Tlab 레트로라이프"/>
                <a:sym typeface="TDTD순고딕"/>
              </a:rPr>
              <a:t>예를 들어 각각의 </a:t>
            </a:r>
            <a:r>
              <a:rPr lang="en-US" altLang="ko-KR" sz="2000" dirty="0" smtClean="0">
                <a:solidFill>
                  <a:srgbClr val="485849"/>
                </a:solidFill>
                <a:latin typeface="TDTD순고딕"/>
                <a:ea typeface="TDTD순고딕"/>
                <a:cs typeface="Tlab 레트로라이프"/>
                <a:sym typeface="TDTD순고딕"/>
              </a:rPr>
              <a:t>Update </a:t>
            </a:r>
            <a:r>
              <a:rPr lang="ko-KR" altLang="en-US" sz="2000" dirty="0" smtClean="0">
                <a:solidFill>
                  <a:srgbClr val="485849"/>
                </a:solidFill>
                <a:latin typeface="TDTD순고딕"/>
                <a:ea typeface="TDTD순고딕"/>
                <a:cs typeface="Tlab 레트로라이프"/>
                <a:sym typeface="TDTD순고딕"/>
              </a:rPr>
              <a:t>함수에서는 </a:t>
            </a:r>
            <a:r>
              <a:rPr lang="en-US" altLang="ko-KR" sz="2000" dirty="0" smtClean="0">
                <a:solidFill>
                  <a:srgbClr val="485849"/>
                </a:solidFill>
                <a:latin typeface="TDTD순고딕"/>
                <a:ea typeface="TDTD순고딕"/>
                <a:cs typeface="Tlab 레트로라이프"/>
                <a:sym typeface="TDTD순고딕"/>
              </a:rPr>
              <a:t>Scene </a:t>
            </a:r>
            <a:r>
              <a:rPr lang="ko-KR" altLang="en-US" sz="2000" dirty="0" smtClean="0">
                <a:solidFill>
                  <a:srgbClr val="485849"/>
                </a:solidFill>
                <a:latin typeface="TDTD순고딕"/>
                <a:ea typeface="TDTD순고딕"/>
                <a:cs typeface="Tlab 레트로라이프"/>
                <a:sym typeface="TDTD순고딕"/>
              </a:rPr>
              <a:t>의 전이 조건을 확인하고</a:t>
            </a:r>
            <a:r>
              <a:rPr lang="en-US" altLang="ko-KR" sz="2000" dirty="0" smtClean="0">
                <a:solidFill>
                  <a:srgbClr val="485849"/>
                </a:solidFill>
                <a:latin typeface="TDTD순고딕"/>
                <a:ea typeface="TDTD순고딕"/>
                <a:cs typeface="Tlab 레트로라이프"/>
                <a:sym typeface="TDTD순고딕"/>
              </a:rPr>
              <a:t/>
            </a:r>
            <a:br>
              <a:rPr lang="en-US" altLang="ko-KR" sz="2000" dirty="0" smtClean="0">
                <a:solidFill>
                  <a:srgbClr val="485849"/>
                </a:solidFill>
                <a:latin typeface="TDTD순고딕"/>
                <a:ea typeface="TDTD순고딕"/>
                <a:cs typeface="Tlab 레트로라이프"/>
                <a:sym typeface="TDTD순고딕"/>
              </a:rPr>
            </a:br>
            <a:r>
              <a:rPr lang="en-US" altLang="ko-KR" sz="2000" dirty="0" smtClean="0">
                <a:solidFill>
                  <a:srgbClr val="485849"/>
                </a:solidFill>
                <a:latin typeface="TDTD순고딕"/>
                <a:ea typeface="TDTD순고딕"/>
                <a:cs typeface="Tlab 레트로라이프"/>
                <a:sym typeface="TDTD순고딕"/>
              </a:rPr>
              <a:t>Joystick </a:t>
            </a:r>
            <a:r>
              <a:rPr lang="ko-KR" altLang="en-US" sz="2000" dirty="0" smtClean="0">
                <a:solidFill>
                  <a:srgbClr val="485849"/>
                </a:solidFill>
                <a:latin typeface="TDTD순고딕"/>
                <a:ea typeface="TDTD순고딕"/>
                <a:cs typeface="Tlab 레트로라이프"/>
                <a:sym typeface="TDTD순고딕"/>
              </a:rPr>
              <a:t>입력 처리</a:t>
            </a:r>
            <a:r>
              <a:rPr lang="en-US" altLang="ko-KR" sz="2000" dirty="0" smtClean="0">
                <a:solidFill>
                  <a:srgbClr val="485849"/>
                </a:solidFill>
                <a:latin typeface="TDTD순고딕"/>
                <a:ea typeface="TDTD순고딕"/>
                <a:cs typeface="Tlab 레트로라이프"/>
                <a:sym typeface="TDTD순고딕"/>
              </a:rPr>
              <a:t>, </a:t>
            </a:r>
            <a:r>
              <a:rPr lang="ko-KR" altLang="en-US" sz="2000" dirty="0" smtClean="0">
                <a:solidFill>
                  <a:srgbClr val="485849"/>
                </a:solidFill>
                <a:latin typeface="TDTD순고딕"/>
                <a:ea typeface="TDTD순고딕"/>
                <a:cs typeface="Tlab 레트로라이프"/>
                <a:sym typeface="TDTD순고딕"/>
              </a:rPr>
              <a:t>오브젝트 이동</a:t>
            </a:r>
            <a:r>
              <a:rPr lang="en-US" altLang="ko-KR" sz="2000" dirty="0" smtClean="0">
                <a:solidFill>
                  <a:srgbClr val="485849"/>
                </a:solidFill>
                <a:latin typeface="TDTD순고딕"/>
                <a:ea typeface="TDTD순고딕"/>
                <a:cs typeface="Tlab 레트로라이프"/>
                <a:sym typeface="TDTD순고딕"/>
              </a:rPr>
              <a:t>, </a:t>
            </a:r>
            <a:r>
              <a:rPr lang="ko-KR" altLang="en-US" sz="2000" dirty="0" smtClean="0">
                <a:solidFill>
                  <a:srgbClr val="485849"/>
                </a:solidFill>
                <a:latin typeface="TDTD순고딕"/>
                <a:ea typeface="TDTD순고딕"/>
                <a:cs typeface="Tlab 레트로라이프"/>
                <a:sym typeface="TDTD순고딕"/>
              </a:rPr>
              <a:t>오브젝트 간의 충돌 체크 등 </a:t>
            </a:r>
            <a:r>
              <a:rPr lang="ko-KR" altLang="en-US" sz="2000" dirty="0" err="1" smtClean="0">
                <a:solidFill>
                  <a:srgbClr val="485849"/>
                </a:solidFill>
                <a:latin typeface="TDTD순고딕"/>
                <a:ea typeface="TDTD순고딕"/>
                <a:cs typeface="Tlab 레트로라이프"/>
                <a:sym typeface="TDTD순고딕"/>
              </a:rPr>
              <a:t>로직</a:t>
            </a:r>
            <a:r>
              <a:rPr lang="ko-KR" altLang="en-US" sz="2000" dirty="0" smtClean="0">
                <a:solidFill>
                  <a:srgbClr val="485849"/>
                </a:solidFill>
                <a:latin typeface="TDTD순고딕"/>
                <a:ea typeface="TDTD순고딕"/>
                <a:cs typeface="Tlab 레트로라이프"/>
                <a:sym typeface="TDTD순고딕"/>
              </a:rPr>
              <a:t> 수행</a:t>
            </a:r>
            <a:endParaRPr lang="en-US" altLang="ko-KR" sz="2000" dirty="0" smtClean="0">
              <a:solidFill>
                <a:srgbClr val="485849"/>
              </a:solidFill>
              <a:latin typeface="TDTD순고딕"/>
              <a:ea typeface="TDTD순고딕"/>
              <a:cs typeface="Tlab 레트로라이프"/>
              <a:sym typeface="TDTD순고딕"/>
            </a:endParaRPr>
          </a:p>
          <a:p>
            <a:pPr>
              <a:lnSpc>
                <a:spcPts val="4200"/>
              </a:lnSpc>
            </a:pPr>
            <a:r>
              <a:rPr lang="en-US" altLang="ko-KR" sz="2400" dirty="0" smtClean="0">
                <a:solidFill>
                  <a:srgbClr val="628566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Function Prototype list</a:t>
            </a:r>
          </a:p>
          <a:p>
            <a:pPr>
              <a:lnSpc>
                <a:spcPts val="4200"/>
              </a:lnSpc>
            </a:pPr>
            <a:r>
              <a:rPr lang="ko-KR" altLang="en-US" sz="2000" dirty="0" smtClean="0">
                <a:solidFill>
                  <a:srgbClr val="485849"/>
                </a:solidFill>
                <a:latin typeface="TDTD순고딕"/>
                <a:ea typeface="TDTD순고딕"/>
                <a:cs typeface="Tlab 레트로라이프"/>
                <a:sym typeface="TDTD순고딕"/>
              </a:rPr>
              <a:t>내부에서 사용한 전체 함수 원형은 오른쪽과 같음</a:t>
            </a:r>
            <a:endParaRPr lang="en-US" altLang="ko-KR" sz="2000" dirty="0">
              <a:solidFill>
                <a:srgbClr val="628566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9391" y="6844812"/>
            <a:ext cx="8326012" cy="2934109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51544" y="2651306"/>
            <a:ext cx="5525271" cy="7430537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8"/>
          <a:srcRect r="14148"/>
          <a:stretch/>
        </p:blipFill>
        <p:spPr>
          <a:xfrm>
            <a:off x="14545231" y="2616804"/>
            <a:ext cx="3590369" cy="7411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586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1" name="Group 11"/>
          <p:cNvGrpSpPr/>
          <p:nvPr/>
        </p:nvGrpSpPr>
        <p:grpSpPr>
          <a:xfrm>
            <a:off x="980630" y="838518"/>
            <a:ext cx="16326741" cy="9448481"/>
            <a:chOff x="0" y="0"/>
            <a:chExt cx="21768988" cy="11575861"/>
          </a:xfrm>
        </p:grpSpPr>
        <p:grpSp>
          <p:nvGrpSpPr>
            <p:cNvPr id="12" name="Group 12"/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628566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658C6A"/>
                </a:solidFill>
                <a:prstDash val="solid"/>
                <a:miter/>
              </a:ln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4239802" y="1410881"/>
            <a:ext cx="10653914" cy="12567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ko-KR" altLang="en-US" sz="6999" dirty="0" smtClean="0">
                <a:solidFill>
                  <a:srgbClr val="5E665E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프로그램 흐름 </a:t>
            </a:r>
            <a:r>
              <a:rPr lang="en-US" altLang="ko-KR" sz="6999" dirty="0" smtClean="0">
                <a:solidFill>
                  <a:srgbClr val="5E665E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/</a:t>
            </a:r>
            <a:r>
              <a:rPr lang="ko-KR" altLang="en-US" sz="6999" dirty="0" smtClean="0">
                <a:solidFill>
                  <a:srgbClr val="5E665E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 </a:t>
            </a:r>
            <a:r>
              <a:rPr lang="ko-KR" altLang="en-US" sz="6999" dirty="0" err="1" smtClean="0">
                <a:solidFill>
                  <a:srgbClr val="5E665E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로직</a:t>
            </a:r>
            <a:endParaRPr lang="en-US" sz="6999" dirty="0">
              <a:solidFill>
                <a:srgbClr val="5E665E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822669" y="989012"/>
            <a:ext cx="2048120" cy="17927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491"/>
              </a:lnSpc>
            </a:pPr>
            <a:r>
              <a:rPr lang="en-US" sz="10350" b="1" dirty="0" smtClean="0">
                <a:solidFill>
                  <a:srgbClr val="8CB791">
                    <a:alpha val="73725"/>
                  </a:srgbClr>
                </a:solidFill>
                <a:latin typeface="Tlab 레트로라이프 Bold"/>
                <a:ea typeface="Tlab 레트로라이프 Bold"/>
                <a:cs typeface="Tlab 레트로라이프 Bold"/>
                <a:sym typeface="Tlab 레트로라이프 Bold"/>
              </a:rPr>
              <a:t>0</a:t>
            </a:r>
            <a:r>
              <a:rPr lang="en-US" sz="10350" b="1" dirty="0">
                <a:solidFill>
                  <a:srgbClr val="8CB791">
                    <a:alpha val="73725"/>
                  </a:srgbClr>
                </a:solidFill>
                <a:latin typeface="Tlab 레트로라이프 Bold"/>
                <a:ea typeface="Tlab 레트로라이프 Bold"/>
                <a:cs typeface="Tlab 레트로라이프 Bold"/>
                <a:sym typeface="Tlab 레트로라이프 Bold"/>
              </a:rPr>
              <a:t>4</a:t>
            </a:r>
          </a:p>
        </p:txBody>
      </p:sp>
      <p:sp>
        <p:nvSpPr>
          <p:cNvPr id="166" name="TextBox 45"/>
          <p:cNvSpPr txBox="1"/>
          <p:nvPr/>
        </p:nvSpPr>
        <p:spPr>
          <a:xfrm>
            <a:off x="1414800" y="2730206"/>
            <a:ext cx="4184197" cy="26930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altLang="ko-KR" sz="2400" dirty="0" smtClean="0">
                <a:solidFill>
                  <a:srgbClr val="628566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UART </a:t>
            </a:r>
            <a:r>
              <a:rPr lang="ko-KR" altLang="en-US" sz="2400" dirty="0" smtClean="0">
                <a:solidFill>
                  <a:srgbClr val="628566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통신 </a:t>
            </a:r>
            <a:r>
              <a:rPr lang="en-US" altLang="ko-KR" sz="2400" dirty="0" smtClean="0">
                <a:solidFill>
                  <a:srgbClr val="628566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(1)</a:t>
            </a:r>
          </a:p>
          <a:p>
            <a:pPr>
              <a:lnSpc>
                <a:spcPts val="4200"/>
              </a:lnSpc>
            </a:pPr>
            <a:r>
              <a:rPr lang="ko-KR" altLang="en-US" sz="2000" dirty="0" smtClean="0">
                <a:solidFill>
                  <a:srgbClr val="485849"/>
                </a:solidFill>
                <a:latin typeface="TDTD순고딕"/>
                <a:ea typeface="TDTD순고딕"/>
                <a:cs typeface="Tlab 레트로라이프"/>
                <a:sym typeface="TDTD순고딕"/>
              </a:rPr>
              <a:t>총알이 범위 밖을 나가거나</a:t>
            </a:r>
            <a:endParaRPr lang="en-US" altLang="ko-KR" sz="2000" dirty="0">
              <a:solidFill>
                <a:srgbClr val="485849"/>
              </a:solidFill>
              <a:latin typeface="TDTD순고딕"/>
              <a:ea typeface="TDTD순고딕"/>
              <a:cs typeface="Tlab 레트로라이프"/>
              <a:sym typeface="TDTD순고딕"/>
            </a:endParaRPr>
          </a:p>
          <a:p>
            <a:pPr>
              <a:lnSpc>
                <a:spcPts val="4200"/>
              </a:lnSpc>
            </a:pPr>
            <a:r>
              <a:rPr lang="ko-KR" altLang="en-US" sz="2000" dirty="0" smtClean="0">
                <a:solidFill>
                  <a:srgbClr val="485849"/>
                </a:solidFill>
                <a:latin typeface="TDTD순고딕"/>
                <a:ea typeface="TDTD순고딕"/>
                <a:cs typeface="Tlab 레트로라이프"/>
                <a:sym typeface="TDTD순고딕"/>
              </a:rPr>
              <a:t>플레이어가 총알과 충돌하거나</a:t>
            </a:r>
            <a:endParaRPr lang="en-US" altLang="ko-KR" sz="2000" dirty="0" smtClean="0">
              <a:solidFill>
                <a:srgbClr val="485849"/>
              </a:solidFill>
              <a:latin typeface="TDTD순고딕"/>
              <a:ea typeface="TDTD순고딕"/>
              <a:cs typeface="Tlab 레트로라이프"/>
              <a:sym typeface="TDTD순고딕"/>
            </a:endParaRPr>
          </a:p>
          <a:p>
            <a:pPr>
              <a:lnSpc>
                <a:spcPts val="4200"/>
              </a:lnSpc>
            </a:pPr>
            <a:r>
              <a:rPr lang="ko-KR" altLang="en-US" sz="2000" dirty="0" smtClean="0">
                <a:solidFill>
                  <a:srgbClr val="485849"/>
                </a:solidFill>
                <a:latin typeface="TDTD순고딕"/>
                <a:ea typeface="TDTD순고딕"/>
                <a:cs typeface="Tlab 레트로라이프"/>
                <a:sym typeface="TDTD순고딕"/>
              </a:rPr>
              <a:t>게임 대기 중 상태 등</a:t>
            </a:r>
            <a:endParaRPr lang="en-US" altLang="ko-KR" sz="2000" dirty="0" smtClean="0">
              <a:solidFill>
                <a:srgbClr val="485849"/>
              </a:solidFill>
              <a:latin typeface="TDTD순고딕"/>
              <a:ea typeface="TDTD순고딕"/>
              <a:cs typeface="Tlab 레트로라이프"/>
              <a:sym typeface="TDTD순고딕"/>
            </a:endParaRPr>
          </a:p>
          <a:p>
            <a:pPr>
              <a:lnSpc>
                <a:spcPts val="4200"/>
              </a:lnSpc>
            </a:pPr>
            <a:r>
              <a:rPr lang="en-US" altLang="ko-KR" sz="2000" dirty="0" smtClean="0">
                <a:solidFill>
                  <a:srgbClr val="485849"/>
                </a:solidFill>
                <a:latin typeface="TDTD순고딕"/>
                <a:ea typeface="TDTD순고딕"/>
                <a:cs typeface="Tlab 레트로라이프"/>
                <a:sym typeface="TDTD순고딕"/>
              </a:rPr>
              <a:t>UART </a:t>
            </a:r>
            <a:r>
              <a:rPr lang="ko-KR" altLang="en-US" sz="2000" dirty="0" smtClean="0">
                <a:solidFill>
                  <a:srgbClr val="485849"/>
                </a:solidFill>
                <a:latin typeface="TDTD순고딕"/>
                <a:ea typeface="TDTD순고딕"/>
                <a:cs typeface="Tlab 레트로라이프"/>
                <a:sym typeface="TDTD순고딕"/>
              </a:rPr>
              <a:t>통신을 통해 상태를 전송</a:t>
            </a:r>
            <a:endParaRPr lang="en-US" altLang="ko-KR" sz="2000" strike="sngStrike" dirty="0">
              <a:solidFill>
                <a:srgbClr val="628566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17436" y="2864428"/>
            <a:ext cx="11679280" cy="5849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708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1" name="Group 11"/>
          <p:cNvGrpSpPr/>
          <p:nvPr/>
        </p:nvGrpSpPr>
        <p:grpSpPr>
          <a:xfrm>
            <a:off x="980630" y="838518"/>
            <a:ext cx="16326741" cy="9448481"/>
            <a:chOff x="0" y="0"/>
            <a:chExt cx="21768988" cy="11575861"/>
          </a:xfrm>
        </p:grpSpPr>
        <p:grpSp>
          <p:nvGrpSpPr>
            <p:cNvPr id="12" name="Group 12"/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628566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658C6A"/>
                </a:solidFill>
                <a:prstDash val="solid"/>
                <a:miter/>
              </a:ln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4239802" y="1410881"/>
            <a:ext cx="10653914" cy="12567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ko-KR" altLang="en-US" sz="6999" dirty="0" smtClean="0">
                <a:solidFill>
                  <a:srgbClr val="5E665E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프로그램 흐름 </a:t>
            </a:r>
            <a:r>
              <a:rPr lang="en-US" altLang="ko-KR" sz="6999" dirty="0" smtClean="0">
                <a:solidFill>
                  <a:srgbClr val="5E665E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/</a:t>
            </a:r>
            <a:r>
              <a:rPr lang="ko-KR" altLang="en-US" sz="6999" dirty="0" smtClean="0">
                <a:solidFill>
                  <a:srgbClr val="5E665E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 </a:t>
            </a:r>
            <a:r>
              <a:rPr lang="ko-KR" altLang="en-US" sz="6999" dirty="0" err="1" smtClean="0">
                <a:solidFill>
                  <a:srgbClr val="5E665E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로직</a:t>
            </a:r>
            <a:endParaRPr lang="en-US" sz="6999" dirty="0">
              <a:solidFill>
                <a:srgbClr val="5E665E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822669" y="989012"/>
            <a:ext cx="2048120" cy="17927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491"/>
              </a:lnSpc>
            </a:pPr>
            <a:r>
              <a:rPr lang="en-US" sz="10350" b="1" dirty="0" smtClean="0">
                <a:solidFill>
                  <a:srgbClr val="8CB791">
                    <a:alpha val="73725"/>
                  </a:srgbClr>
                </a:solidFill>
                <a:latin typeface="Tlab 레트로라이프 Bold"/>
                <a:ea typeface="Tlab 레트로라이프 Bold"/>
                <a:cs typeface="Tlab 레트로라이프 Bold"/>
                <a:sym typeface="Tlab 레트로라이프 Bold"/>
              </a:rPr>
              <a:t>0</a:t>
            </a:r>
            <a:r>
              <a:rPr lang="en-US" sz="10350" b="1" dirty="0">
                <a:solidFill>
                  <a:srgbClr val="8CB791">
                    <a:alpha val="73725"/>
                  </a:srgbClr>
                </a:solidFill>
                <a:latin typeface="Tlab 레트로라이프 Bold"/>
                <a:ea typeface="Tlab 레트로라이프 Bold"/>
                <a:cs typeface="Tlab 레트로라이프 Bold"/>
                <a:sym typeface="Tlab 레트로라이프 Bold"/>
              </a:rPr>
              <a:t>4</a:t>
            </a:r>
          </a:p>
        </p:txBody>
      </p:sp>
      <p:sp>
        <p:nvSpPr>
          <p:cNvPr id="166" name="TextBox 45"/>
          <p:cNvSpPr txBox="1"/>
          <p:nvPr/>
        </p:nvSpPr>
        <p:spPr>
          <a:xfrm>
            <a:off x="1414800" y="2730206"/>
            <a:ext cx="3939455" cy="16158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altLang="ko-KR" sz="2400" dirty="0" smtClean="0">
                <a:solidFill>
                  <a:srgbClr val="628566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UART </a:t>
            </a:r>
            <a:r>
              <a:rPr lang="ko-KR" altLang="en-US" sz="2400" dirty="0" smtClean="0">
                <a:solidFill>
                  <a:srgbClr val="628566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통신 </a:t>
            </a:r>
            <a:r>
              <a:rPr lang="en-US" altLang="ko-KR" sz="2400" dirty="0" smtClean="0">
                <a:solidFill>
                  <a:srgbClr val="628566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(2)</a:t>
            </a:r>
          </a:p>
          <a:p>
            <a:pPr>
              <a:lnSpc>
                <a:spcPts val="4200"/>
              </a:lnSpc>
            </a:pPr>
            <a:r>
              <a:rPr lang="ko-KR" altLang="en-US" sz="2000" dirty="0" err="1" smtClean="0">
                <a:solidFill>
                  <a:srgbClr val="485849"/>
                </a:solidFill>
                <a:latin typeface="TDTD순고딕"/>
                <a:ea typeface="TDTD순고딕"/>
                <a:cs typeface="Tlab 레트로라이프"/>
                <a:sym typeface="TDTD순고딕"/>
              </a:rPr>
              <a:t>수신받은</a:t>
            </a:r>
            <a:r>
              <a:rPr lang="ko-KR" altLang="en-US" sz="2000" dirty="0" smtClean="0">
                <a:solidFill>
                  <a:srgbClr val="485849"/>
                </a:solidFill>
                <a:latin typeface="TDTD순고딕"/>
                <a:ea typeface="TDTD순고딕"/>
                <a:cs typeface="Tlab 레트로라이프"/>
                <a:sym typeface="TDTD순고딕"/>
              </a:rPr>
              <a:t> </a:t>
            </a:r>
            <a:r>
              <a:rPr lang="ko-KR" altLang="en-US" sz="2000" dirty="0" err="1" smtClean="0">
                <a:solidFill>
                  <a:srgbClr val="485849"/>
                </a:solidFill>
                <a:latin typeface="TDTD순고딕"/>
                <a:ea typeface="TDTD순고딕"/>
                <a:cs typeface="Tlab 레트로라이프"/>
                <a:sym typeface="TDTD순고딕"/>
              </a:rPr>
              <a:t>상태값에</a:t>
            </a:r>
            <a:r>
              <a:rPr lang="ko-KR" altLang="en-US" sz="2000" dirty="0" smtClean="0">
                <a:solidFill>
                  <a:srgbClr val="485849"/>
                </a:solidFill>
                <a:latin typeface="TDTD순고딕"/>
                <a:ea typeface="TDTD순고딕"/>
                <a:cs typeface="Tlab 레트로라이프"/>
                <a:sym typeface="TDTD순고딕"/>
              </a:rPr>
              <a:t> 따라</a:t>
            </a:r>
            <a:endParaRPr lang="en-US" altLang="ko-KR" sz="2000" dirty="0">
              <a:solidFill>
                <a:srgbClr val="485849"/>
              </a:solidFill>
              <a:latin typeface="TDTD순고딕"/>
              <a:ea typeface="TDTD순고딕"/>
              <a:cs typeface="Tlab 레트로라이프"/>
              <a:sym typeface="TDTD순고딕"/>
            </a:endParaRPr>
          </a:p>
          <a:p>
            <a:pPr>
              <a:lnSpc>
                <a:spcPts val="4200"/>
              </a:lnSpc>
            </a:pPr>
            <a:r>
              <a:rPr lang="ko-KR" altLang="en-US" sz="2000" dirty="0" smtClean="0">
                <a:solidFill>
                  <a:srgbClr val="485849"/>
                </a:solidFill>
                <a:latin typeface="TDTD순고딕"/>
                <a:ea typeface="TDTD순고딕"/>
                <a:cs typeface="Tlab 레트로라이프"/>
                <a:sym typeface="TDTD순고딕"/>
              </a:rPr>
              <a:t>해당하는 동작을 수행</a:t>
            </a:r>
            <a:endParaRPr lang="en-US" altLang="ko-KR" sz="2000" strike="sngStrike" dirty="0">
              <a:solidFill>
                <a:srgbClr val="628566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62711" y="2864428"/>
            <a:ext cx="11060068" cy="6897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090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1" name="Group 11"/>
          <p:cNvGrpSpPr/>
          <p:nvPr/>
        </p:nvGrpSpPr>
        <p:grpSpPr>
          <a:xfrm>
            <a:off x="980630" y="838518"/>
            <a:ext cx="16326741" cy="9448481"/>
            <a:chOff x="0" y="0"/>
            <a:chExt cx="21768988" cy="11575861"/>
          </a:xfrm>
        </p:grpSpPr>
        <p:grpSp>
          <p:nvGrpSpPr>
            <p:cNvPr id="12" name="Group 12"/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628566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658C6A"/>
                </a:solidFill>
                <a:prstDash val="solid"/>
                <a:miter/>
              </a:ln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4239802" y="1410881"/>
            <a:ext cx="10653914" cy="1211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 dirty="0" smtClean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FSM</a:t>
            </a:r>
            <a:endParaRPr lang="en-US" sz="6999" dirty="0">
              <a:solidFill>
                <a:srgbClr val="485849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822669" y="989012"/>
            <a:ext cx="2048120" cy="17927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491"/>
              </a:lnSpc>
            </a:pPr>
            <a:r>
              <a:rPr lang="en-US" sz="10350" b="1" dirty="0" smtClean="0">
                <a:solidFill>
                  <a:srgbClr val="8CB791">
                    <a:alpha val="73725"/>
                  </a:srgbClr>
                </a:solidFill>
                <a:latin typeface="Tlab 레트로라이프 Bold"/>
                <a:ea typeface="Tlab 레트로라이프 Bold"/>
                <a:cs typeface="Tlab 레트로라이프 Bold"/>
                <a:sym typeface="Tlab 레트로라이프 Bold"/>
              </a:rPr>
              <a:t>05</a:t>
            </a:r>
            <a:endParaRPr lang="en-US" sz="10350" b="1" dirty="0">
              <a:solidFill>
                <a:srgbClr val="8CB791">
                  <a:alpha val="73725"/>
                </a:srgbClr>
              </a:solidFill>
              <a:latin typeface="Tlab 레트로라이프 Bold"/>
              <a:ea typeface="Tlab 레트로라이프 Bold"/>
              <a:cs typeface="Tlab 레트로라이프 Bold"/>
              <a:sym typeface="Tlab 레트로라이프 Bold"/>
            </a:endParaRPr>
          </a:p>
        </p:txBody>
      </p:sp>
      <p:sp>
        <p:nvSpPr>
          <p:cNvPr id="45" name="TextBox 45"/>
          <p:cNvSpPr txBox="1"/>
          <p:nvPr/>
        </p:nvSpPr>
        <p:spPr>
          <a:xfrm>
            <a:off x="1416034" y="2730206"/>
            <a:ext cx="15441040" cy="10772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altLang="ko-KR" sz="2400" dirty="0" smtClean="0">
                <a:solidFill>
                  <a:srgbClr val="628566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Finite State Machine </a:t>
            </a:r>
            <a:r>
              <a:rPr lang="ko-KR" altLang="en-US" sz="2400" dirty="0" smtClean="0">
                <a:solidFill>
                  <a:srgbClr val="628566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유한 상태 기계 </a:t>
            </a:r>
            <a:r>
              <a:rPr lang="en-US" altLang="ko-KR" sz="2400" strike="sngStrike" dirty="0" smtClean="0">
                <a:solidFill>
                  <a:srgbClr val="628566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( Flying Spaghetti Monster )</a:t>
            </a:r>
          </a:p>
          <a:p>
            <a:pPr>
              <a:lnSpc>
                <a:spcPts val="4200"/>
              </a:lnSpc>
            </a:pPr>
            <a:r>
              <a:rPr lang="ko-KR" altLang="en-US" sz="2000" dirty="0" smtClean="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유한한 상태</a:t>
            </a:r>
            <a:r>
              <a:rPr lang="en-US" altLang="ko-KR" sz="2000" dirty="0" smtClean="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(State)</a:t>
            </a:r>
            <a:r>
              <a:rPr lang="ko-KR" altLang="en-US" sz="2000" dirty="0" smtClean="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를 기반으로 동작을 제어하는 방식을 구현하기 위한 디자인 패턴</a:t>
            </a:r>
            <a:endParaRPr lang="en-US" altLang="ko-KR" sz="2000" dirty="0" smtClean="0">
              <a:solidFill>
                <a:srgbClr val="628566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85955" y="6584924"/>
            <a:ext cx="2514951" cy="2162477"/>
          </a:xfrm>
          <a:prstGeom prst="rect">
            <a:avLst/>
          </a:prstGeom>
        </p:spPr>
      </p:pic>
      <p:grpSp>
        <p:nvGrpSpPr>
          <p:cNvPr id="122" name="Group 26"/>
          <p:cNvGrpSpPr/>
          <p:nvPr/>
        </p:nvGrpSpPr>
        <p:grpSpPr>
          <a:xfrm>
            <a:off x="3993670" y="4871376"/>
            <a:ext cx="1437304" cy="738699"/>
            <a:chOff x="0" y="-21844"/>
            <a:chExt cx="762847" cy="504147"/>
          </a:xfrm>
        </p:grpSpPr>
        <p:sp>
          <p:nvSpPr>
            <p:cNvPr id="128" name="Freeform 27"/>
            <p:cNvSpPr/>
            <p:nvPr/>
          </p:nvSpPr>
          <p:spPr>
            <a:xfrm>
              <a:off x="0" y="0"/>
              <a:ext cx="762847" cy="446997"/>
            </a:xfrm>
            <a:custGeom>
              <a:avLst/>
              <a:gdLst/>
              <a:ahLst/>
              <a:cxnLst/>
              <a:rect l="l" t="t" r="r" b="b"/>
              <a:pathLst>
                <a:path w="762847" h="446997">
                  <a:moveTo>
                    <a:pt x="32000" y="0"/>
                  </a:moveTo>
                  <a:lnTo>
                    <a:pt x="730847" y="0"/>
                  </a:lnTo>
                  <a:cubicBezTo>
                    <a:pt x="739334" y="0"/>
                    <a:pt x="747474" y="3371"/>
                    <a:pt x="753475" y="9373"/>
                  </a:cubicBezTo>
                  <a:cubicBezTo>
                    <a:pt x="759476" y="15374"/>
                    <a:pt x="762847" y="23513"/>
                    <a:pt x="762847" y="32000"/>
                  </a:cubicBezTo>
                  <a:lnTo>
                    <a:pt x="762847" y="414997"/>
                  </a:lnTo>
                  <a:cubicBezTo>
                    <a:pt x="762847" y="432670"/>
                    <a:pt x="748520" y="446997"/>
                    <a:pt x="730847" y="446997"/>
                  </a:cubicBezTo>
                  <a:lnTo>
                    <a:pt x="32000" y="446997"/>
                  </a:lnTo>
                  <a:cubicBezTo>
                    <a:pt x="23513" y="446997"/>
                    <a:pt x="15374" y="443626"/>
                    <a:pt x="9373" y="437625"/>
                  </a:cubicBezTo>
                  <a:cubicBezTo>
                    <a:pt x="3371" y="431623"/>
                    <a:pt x="0" y="423484"/>
                    <a:pt x="0" y="414997"/>
                  </a:cubicBezTo>
                  <a:lnTo>
                    <a:pt x="0" y="32000"/>
                  </a:lnTo>
                  <a:cubicBezTo>
                    <a:pt x="0" y="23513"/>
                    <a:pt x="3371" y="15374"/>
                    <a:pt x="9373" y="9373"/>
                  </a:cubicBezTo>
                  <a:cubicBezTo>
                    <a:pt x="15374" y="3371"/>
                    <a:pt x="23513" y="0"/>
                    <a:pt x="32000" y="0"/>
                  </a:cubicBezTo>
                  <a:close/>
                </a:path>
              </a:pathLst>
            </a:custGeom>
            <a:solidFill>
              <a:srgbClr val="E3F0E5"/>
            </a:solidFill>
            <a:ln w="19050" cap="sq">
              <a:solidFill>
                <a:srgbClr val="485849"/>
              </a:solidFill>
              <a:prstDash val="solid"/>
              <a:miter/>
            </a:ln>
          </p:spPr>
        </p:sp>
        <p:sp>
          <p:nvSpPr>
            <p:cNvPr id="129" name="TextBox 28"/>
            <p:cNvSpPr txBox="1"/>
            <p:nvPr/>
          </p:nvSpPr>
          <p:spPr>
            <a:xfrm>
              <a:off x="0" y="-21844"/>
              <a:ext cx="762847" cy="5041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19"/>
                </a:lnSpc>
              </a:pPr>
              <a:r>
                <a:rPr lang="en-US" sz="2799" dirty="0" smtClean="0">
                  <a:solidFill>
                    <a:srgbClr val="485849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CLEAR</a:t>
              </a:r>
              <a:endParaRPr lang="en-US" sz="2799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endParaRPr>
            </a:p>
          </p:txBody>
        </p:sp>
      </p:grpSp>
      <p:grpSp>
        <p:nvGrpSpPr>
          <p:cNvPr id="131" name="Group 26"/>
          <p:cNvGrpSpPr/>
          <p:nvPr/>
        </p:nvGrpSpPr>
        <p:grpSpPr>
          <a:xfrm>
            <a:off x="5981469" y="4871376"/>
            <a:ext cx="1242354" cy="738699"/>
            <a:chOff x="0" y="-21844"/>
            <a:chExt cx="762847" cy="504147"/>
          </a:xfrm>
        </p:grpSpPr>
        <p:sp>
          <p:nvSpPr>
            <p:cNvPr id="132" name="Freeform 27"/>
            <p:cNvSpPr/>
            <p:nvPr/>
          </p:nvSpPr>
          <p:spPr>
            <a:xfrm>
              <a:off x="0" y="0"/>
              <a:ext cx="762847" cy="446997"/>
            </a:xfrm>
            <a:custGeom>
              <a:avLst/>
              <a:gdLst/>
              <a:ahLst/>
              <a:cxnLst/>
              <a:rect l="l" t="t" r="r" b="b"/>
              <a:pathLst>
                <a:path w="762847" h="446997">
                  <a:moveTo>
                    <a:pt x="32000" y="0"/>
                  </a:moveTo>
                  <a:lnTo>
                    <a:pt x="730847" y="0"/>
                  </a:lnTo>
                  <a:cubicBezTo>
                    <a:pt x="739334" y="0"/>
                    <a:pt x="747474" y="3371"/>
                    <a:pt x="753475" y="9373"/>
                  </a:cubicBezTo>
                  <a:cubicBezTo>
                    <a:pt x="759476" y="15374"/>
                    <a:pt x="762847" y="23513"/>
                    <a:pt x="762847" y="32000"/>
                  </a:cubicBezTo>
                  <a:lnTo>
                    <a:pt x="762847" y="414997"/>
                  </a:lnTo>
                  <a:cubicBezTo>
                    <a:pt x="762847" y="432670"/>
                    <a:pt x="748520" y="446997"/>
                    <a:pt x="730847" y="446997"/>
                  </a:cubicBezTo>
                  <a:lnTo>
                    <a:pt x="32000" y="446997"/>
                  </a:lnTo>
                  <a:cubicBezTo>
                    <a:pt x="23513" y="446997"/>
                    <a:pt x="15374" y="443626"/>
                    <a:pt x="9373" y="437625"/>
                  </a:cubicBezTo>
                  <a:cubicBezTo>
                    <a:pt x="3371" y="431623"/>
                    <a:pt x="0" y="423484"/>
                    <a:pt x="0" y="414997"/>
                  </a:cubicBezTo>
                  <a:lnTo>
                    <a:pt x="0" y="32000"/>
                  </a:lnTo>
                  <a:cubicBezTo>
                    <a:pt x="0" y="23513"/>
                    <a:pt x="3371" y="15374"/>
                    <a:pt x="9373" y="9373"/>
                  </a:cubicBezTo>
                  <a:cubicBezTo>
                    <a:pt x="15374" y="3371"/>
                    <a:pt x="23513" y="0"/>
                    <a:pt x="32000" y="0"/>
                  </a:cubicBezTo>
                  <a:close/>
                </a:path>
              </a:pathLst>
            </a:custGeom>
            <a:solidFill>
              <a:srgbClr val="E3F0E5"/>
            </a:solidFill>
            <a:ln w="19050" cap="sq">
              <a:solidFill>
                <a:srgbClr val="485849"/>
              </a:solidFill>
              <a:prstDash val="solid"/>
              <a:miter/>
            </a:ln>
          </p:spPr>
        </p:sp>
        <p:sp>
          <p:nvSpPr>
            <p:cNvPr id="139" name="TextBox 28"/>
            <p:cNvSpPr txBox="1"/>
            <p:nvPr/>
          </p:nvSpPr>
          <p:spPr>
            <a:xfrm>
              <a:off x="0" y="-21844"/>
              <a:ext cx="762847" cy="5041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19"/>
                </a:lnSpc>
              </a:pPr>
              <a:r>
                <a:rPr lang="en-US" sz="2799" dirty="0" smtClean="0">
                  <a:solidFill>
                    <a:srgbClr val="485849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MENU</a:t>
              </a:r>
              <a:endParaRPr lang="en-US" sz="2799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endParaRPr>
            </a:p>
          </p:txBody>
        </p:sp>
      </p:grpSp>
      <p:grpSp>
        <p:nvGrpSpPr>
          <p:cNvPr id="141" name="Group 26"/>
          <p:cNvGrpSpPr/>
          <p:nvPr/>
        </p:nvGrpSpPr>
        <p:grpSpPr>
          <a:xfrm>
            <a:off x="7774318" y="4871376"/>
            <a:ext cx="1719367" cy="738699"/>
            <a:chOff x="0" y="-21844"/>
            <a:chExt cx="762847" cy="504147"/>
          </a:xfrm>
        </p:grpSpPr>
        <p:sp>
          <p:nvSpPr>
            <p:cNvPr id="142" name="Freeform 27"/>
            <p:cNvSpPr/>
            <p:nvPr/>
          </p:nvSpPr>
          <p:spPr>
            <a:xfrm>
              <a:off x="0" y="0"/>
              <a:ext cx="762847" cy="446997"/>
            </a:xfrm>
            <a:custGeom>
              <a:avLst/>
              <a:gdLst/>
              <a:ahLst/>
              <a:cxnLst/>
              <a:rect l="l" t="t" r="r" b="b"/>
              <a:pathLst>
                <a:path w="762847" h="446997">
                  <a:moveTo>
                    <a:pt x="32000" y="0"/>
                  </a:moveTo>
                  <a:lnTo>
                    <a:pt x="730847" y="0"/>
                  </a:lnTo>
                  <a:cubicBezTo>
                    <a:pt x="739334" y="0"/>
                    <a:pt x="747474" y="3371"/>
                    <a:pt x="753475" y="9373"/>
                  </a:cubicBezTo>
                  <a:cubicBezTo>
                    <a:pt x="759476" y="15374"/>
                    <a:pt x="762847" y="23513"/>
                    <a:pt x="762847" y="32000"/>
                  </a:cubicBezTo>
                  <a:lnTo>
                    <a:pt x="762847" y="414997"/>
                  </a:lnTo>
                  <a:cubicBezTo>
                    <a:pt x="762847" y="432670"/>
                    <a:pt x="748520" y="446997"/>
                    <a:pt x="730847" y="446997"/>
                  </a:cubicBezTo>
                  <a:lnTo>
                    <a:pt x="32000" y="446997"/>
                  </a:lnTo>
                  <a:cubicBezTo>
                    <a:pt x="23513" y="446997"/>
                    <a:pt x="15374" y="443626"/>
                    <a:pt x="9373" y="437625"/>
                  </a:cubicBezTo>
                  <a:cubicBezTo>
                    <a:pt x="3371" y="431623"/>
                    <a:pt x="0" y="423484"/>
                    <a:pt x="0" y="414997"/>
                  </a:cubicBezTo>
                  <a:lnTo>
                    <a:pt x="0" y="32000"/>
                  </a:lnTo>
                  <a:cubicBezTo>
                    <a:pt x="0" y="23513"/>
                    <a:pt x="3371" y="15374"/>
                    <a:pt x="9373" y="9373"/>
                  </a:cubicBezTo>
                  <a:cubicBezTo>
                    <a:pt x="15374" y="3371"/>
                    <a:pt x="23513" y="0"/>
                    <a:pt x="32000" y="0"/>
                  </a:cubicBezTo>
                  <a:close/>
                </a:path>
              </a:pathLst>
            </a:custGeom>
            <a:solidFill>
              <a:srgbClr val="E3F0E5"/>
            </a:solidFill>
            <a:ln w="19050" cap="sq">
              <a:solidFill>
                <a:srgbClr val="485849"/>
              </a:solidFill>
              <a:prstDash val="solid"/>
              <a:miter/>
            </a:ln>
          </p:spPr>
        </p:sp>
        <p:sp>
          <p:nvSpPr>
            <p:cNvPr id="144" name="TextBox 28"/>
            <p:cNvSpPr txBox="1"/>
            <p:nvPr/>
          </p:nvSpPr>
          <p:spPr>
            <a:xfrm>
              <a:off x="0" y="-21844"/>
              <a:ext cx="762847" cy="5041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19"/>
                </a:lnSpc>
              </a:pPr>
              <a:r>
                <a:rPr lang="en-US" sz="2799" dirty="0" smtClean="0">
                  <a:solidFill>
                    <a:srgbClr val="485849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WAITING</a:t>
              </a:r>
              <a:endParaRPr lang="en-US" sz="2799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endParaRPr>
            </a:p>
          </p:txBody>
        </p:sp>
      </p:grpSp>
      <p:grpSp>
        <p:nvGrpSpPr>
          <p:cNvPr id="145" name="Group 26"/>
          <p:cNvGrpSpPr/>
          <p:nvPr/>
        </p:nvGrpSpPr>
        <p:grpSpPr>
          <a:xfrm>
            <a:off x="10044180" y="4871376"/>
            <a:ext cx="2157314" cy="738699"/>
            <a:chOff x="0" y="-21844"/>
            <a:chExt cx="762847" cy="504147"/>
          </a:xfrm>
        </p:grpSpPr>
        <p:sp>
          <p:nvSpPr>
            <p:cNvPr id="146" name="Freeform 27"/>
            <p:cNvSpPr/>
            <p:nvPr/>
          </p:nvSpPr>
          <p:spPr>
            <a:xfrm>
              <a:off x="0" y="0"/>
              <a:ext cx="762847" cy="446997"/>
            </a:xfrm>
            <a:custGeom>
              <a:avLst/>
              <a:gdLst/>
              <a:ahLst/>
              <a:cxnLst/>
              <a:rect l="l" t="t" r="r" b="b"/>
              <a:pathLst>
                <a:path w="762847" h="446997">
                  <a:moveTo>
                    <a:pt x="32000" y="0"/>
                  </a:moveTo>
                  <a:lnTo>
                    <a:pt x="730847" y="0"/>
                  </a:lnTo>
                  <a:cubicBezTo>
                    <a:pt x="739334" y="0"/>
                    <a:pt x="747474" y="3371"/>
                    <a:pt x="753475" y="9373"/>
                  </a:cubicBezTo>
                  <a:cubicBezTo>
                    <a:pt x="759476" y="15374"/>
                    <a:pt x="762847" y="23513"/>
                    <a:pt x="762847" y="32000"/>
                  </a:cubicBezTo>
                  <a:lnTo>
                    <a:pt x="762847" y="414997"/>
                  </a:lnTo>
                  <a:cubicBezTo>
                    <a:pt x="762847" y="432670"/>
                    <a:pt x="748520" y="446997"/>
                    <a:pt x="730847" y="446997"/>
                  </a:cubicBezTo>
                  <a:lnTo>
                    <a:pt x="32000" y="446997"/>
                  </a:lnTo>
                  <a:cubicBezTo>
                    <a:pt x="23513" y="446997"/>
                    <a:pt x="15374" y="443626"/>
                    <a:pt x="9373" y="437625"/>
                  </a:cubicBezTo>
                  <a:cubicBezTo>
                    <a:pt x="3371" y="431623"/>
                    <a:pt x="0" y="423484"/>
                    <a:pt x="0" y="414997"/>
                  </a:cubicBezTo>
                  <a:lnTo>
                    <a:pt x="0" y="32000"/>
                  </a:lnTo>
                  <a:cubicBezTo>
                    <a:pt x="0" y="23513"/>
                    <a:pt x="3371" y="15374"/>
                    <a:pt x="9373" y="9373"/>
                  </a:cubicBezTo>
                  <a:cubicBezTo>
                    <a:pt x="15374" y="3371"/>
                    <a:pt x="23513" y="0"/>
                    <a:pt x="32000" y="0"/>
                  </a:cubicBezTo>
                  <a:close/>
                </a:path>
              </a:pathLst>
            </a:custGeom>
            <a:solidFill>
              <a:srgbClr val="E3F0E5"/>
            </a:solidFill>
            <a:ln w="19050" cap="sq">
              <a:solidFill>
                <a:srgbClr val="485849"/>
              </a:solidFill>
              <a:prstDash val="solid"/>
              <a:miter/>
            </a:ln>
          </p:spPr>
        </p:sp>
        <p:sp>
          <p:nvSpPr>
            <p:cNvPr id="147" name="TextBox 28"/>
            <p:cNvSpPr txBox="1"/>
            <p:nvPr/>
          </p:nvSpPr>
          <p:spPr>
            <a:xfrm>
              <a:off x="0" y="-21844"/>
              <a:ext cx="762847" cy="5041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19"/>
                </a:lnSpc>
              </a:pPr>
              <a:r>
                <a:rPr lang="en-US" sz="2799" dirty="0" smtClean="0">
                  <a:solidFill>
                    <a:srgbClr val="485849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SHOOTING</a:t>
              </a:r>
              <a:endParaRPr lang="en-US" sz="2799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endParaRPr>
            </a:p>
          </p:txBody>
        </p:sp>
      </p:grpSp>
      <p:grpSp>
        <p:nvGrpSpPr>
          <p:cNvPr id="148" name="Group 26"/>
          <p:cNvGrpSpPr/>
          <p:nvPr/>
        </p:nvGrpSpPr>
        <p:grpSpPr>
          <a:xfrm>
            <a:off x="12751989" y="4871376"/>
            <a:ext cx="1496206" cy="738699"/>
            <a:chOff x="0" y="-21844"/>
            <a:chExt cx="762847" cy="504147"/>
          </a:xfrm>
        </p:grpSpPr>
        <p:sp>
          <p:nvSpPr>
            <p:cNvPr id="149" name="Freeform 27"/>
            <p:cNvSpPr/>
            <p:nvPr/>
          </p:nvSpPr>
          <p:spPr>
            <a:xfrm>
              <a:off x="0" y="0"/>
              <a:ext cx="762847" cy="446997"/>
            </a:xfrm>
            <a:custGeom>
              <a:avLst/>
              <a:gdLst/>
              <a:ahLst/>
              <a:cxnLst/>
              <a:rect l="l" t="t" r="r" b="b"/>
              <a:pathLst>
                <a:path w="762847" h="446997">
                  <a:moveTo>
                    <a:pt x="32000" y="0"/>
                  </a:moveTo>
                  <a:lnTo>
                    <a:pt x="730847" y="0"/>
                  </a:lnTo>
                  <a:cubicBezTo>
                    <a:pt x="739334" y="0"/>
                    <a:pt x="747474" y="3371"/>
                    <a:pt x="753475" y="9373"/>
                  </a:cubicBezTo>
                  <a:cubicBezTo>
                    <a:pt x="759476" y="15374"/>
                    <a:pt x="762847" y="23513"/>
                    <a:pt x="762847" y="32000"/>
                  </a:cubicBezTo>
                  <a:lnTo>
                    <a:pt x="762847" y="414997"/>
                  </a:lnTo>
                  <a:cubicBezTo>
                    <a:pt x="762847" y="432670"/>
                    <a:pt x="748520" y="446997"/>
                    <a:pt x="730847" y="446997"/>
                  </a:cubicBezTo>
                  <a:lnTo>
                    <a:pt x="32000" y="446997"/>
                  </a:lnTo>
                  <a:cubicBezTo>
                    <a:pt x="23513" y="446997"/>
                    <a:pt x="15374" y="443626"/>
                    <a:pt x="9373" y="437625"/>
                  </a:cubicBezTo>
                  <a:cubicBezTo>
                    <a:pt x="3371" y="431623"/>
                    <a:pt x="0" y="423484"/>
                    <a:pt x="0" y="414997"/>
                  </a:cubicBezTo>
                  <a:lnTo>
                    <a:pt x="0" y="32000"/>
                  </a:lnTo>
                  <a:cubicBezTo>
                    <a:pt x="0" y="23513"/>
                    <a:pt x="3371" y="15374"/>
                    <a:pt x="9373" y="9373"/>
                  </a:cubicBezTo>
                  <a:cubicBezTo>
                    <a:pt x="15374" y="3371"/>
                    <a:pt x="23513" y="0"/>
                    <a:pt x="32000" y="0"/>
                  </a:cubicBezTo>
                  <a:close/>
                </a:path>
              </a:pathLst>
            </a:custGeom>
            <a:solidFill>
              <a:srgbClr val="E3F0E5"/>
            </a:solidFill>
            <a:ln w="19050" cap="sq">
              <a:solidFill>
                <a:srgbClr val="485849"/>
              </a:solidFill>
              <a:prstDash val="solid"/>
              <a:miter/>
            </a:ln>
          </p:spPr>
        </p:sp>
        <p:sp>
          <p:nvSpPr>
            <p:cNvPr id="151" name="TextBox 28"/>
            <p:cNvSpPr txBox="1"/>
            <p:nvPr/>
          </p:nvSpPr>
          <p:spPr>
            <a:xfrm>
              <a:off x="0" y="-21844"/>
              <a:ext cx="762847" cy="5041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19"/>
                </a:lnSpc>
              </a:pPr>
              <a:r>
                <a:rPr lang="en-US" sz="2799" dirty="0" smtClean="0">
                  <a:solidFill>
                    <a:srgbClr val="485849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RESULT</a:t>
              </a:r>
              <a:endParaRPr lang="en-US" sz="2799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endParaRPr>
            </a:p>
          </p:txBody>
        </p:sp>
      </p:grpSp>
      <p:cxnSp>
        <p:nvCxnSpPr>
          <p:cNvPr id="23" name="직선 화살표 연결선 22"/>
          <p:cNvCxnSpPr/>
          <p:nvPr/>
        </p:nvCxnSpPr>
        <p:spPr>
          <a:xfrm>
            <a:off x="5430974" y="5240725"/>
            <a:ext cx="550495" cy="0"/>
          </a:xfrm>
          <a:prstGeom prst="straightConnector1">
            <a:avLst/>
          </a:prstGeom>
          <a:ln w="76200">
            <a:solidFill>
              <a:srgbClr val="AACAAE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9" name="직선 화살표 연결선 158"/>
          <p:cNvCxnSpPr/>
          <p:nvPr/>
        </p:nvCxnSpPr>
        <p:spPr>
          <a:xfrm>
            <a:off x="7223823" y="5240725"/>
            <a:ext cx="550495" cy="0"/>
          </a:xfrm>
          <a:prstGeom prst="straightConnector1">
            <a:avLst/>
          </a:prstGeom>
          <a:ln w="76200">
            <a:solidFill>
              <a:srgbClr val="AACAAE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0" name="직선 화살표 연결선 159"/>
          <p:cNvCxnSpPr/>
          <p:nvPr/>
        </p:nvCxnSpPr>
        <p:spPr>
          <a:xfrm>
            <a:off x="9493685" y="5240725"/>
            <a:ext cx="550495" cy="0"/>
          </a:xfrm>
          <a:prstGeom prst="straightConnector1">
            <a:avLst/>
          </a:prstGeom>
          <a:ln w="76200">
            <a:solidFill>
              <a:srgbClr val="AACAAE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2" name="직선 화살표 연결선 161"/>
          <p:cNvCxnSpPr/>
          <p:nvPr/>
        </p:nvCxnSpPr>
        <p:spPr>
          <a:xfrm>
            <a:off x="12201494" y="5240725"/>
            <a:ext cx="550495" cy="0"/>
          </a:xfrm>
          <a:prstGeom prst="straightConnector1">
            <a:avLst/>
          </a:prstGeom>
          <a:ln w="76200">
            <a:solidFill>
              <a:srgbClr val="AACAAE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>
            <a:off x="13500092" y="5558343"/>
            <a:ext cx="0" cy="444956"/>
          </a:xfrm>
          <a:prstGeom prst="line">
            <a:avLst/>
          </a:prstGeom>
          <a:ln w="76200">
            <a:solidFill>
              <a:srgbClr val="AACAAE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 flipH="1">
            <a:off x="6602646" y="6003299"/>
            <a:ext cx="6897447" cy="0"/>
          </a:xfrm>
          <a:prstGeom prst="line">
            <a:avLst/>
          </a:prstGeom>
          <a:ln w="76200">
            <a:solidFill>
              <a:srgbClr val="AACAA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/>
          <p:cNvCxnSpPr/>
          <p:nvPr/>
        </p:nvCxnSpPr>
        <p:spPr>
          <a:xfrm flipV="1">
            <a:off x="6646189" y="5558343"/>
            <a:ext cx="0" cy="444956"/>
          </a:xfrm>
          <a:prstGeom prst="straightConnector1">
            <a:avLst/>
          </a:prstGeom>
          <a:ln w="76200">
            <a:solidFill>
              <a:srgbClr val="AACAA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/>
          <p:cNvCxnSpPr/>
          <p:nvPr/>
        </p:nvCxnSpPr>
        <p:spPr>
          <a:xfrm flipV="1">
            <a:off x="9293690" y="6017454"/>
            <a:ext cx="477394" cy="477394"/>
          </a:xfrm>
          <a:prstGeom prst="straightConnector1">
            <a:avLst/>
          </a:prstGeom>
          <a:ln w="76200">
            <a:solidFill>
              <a:srgbClr val="AACAA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TextBox 19"/>
          <p:cNvSpPr txBox="1"/>
          <p:nvPr/>
        </p:nvSpPr>
        <p:spPr>
          <a:xfrm>
            <a:off x="8112687" y="6072418"/>
            <a:ext cx="6131893" cy="10656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ko-KR" altLang="en-US" sz="3200" dirty="0" smtClean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전이 </a:t>
            </a:r>
            <a:r>
              <a:rPr lang="en-US" altLang="ko-KR" sz="3200" dirty="0" smtClean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Transition</a:t>
            </a:r>
            <a:endParaRPr lang="en-US" sz="6600" dirty="0">
              <a:solidFill>
                <a:srgbClr val="485849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cxnSp>
        <p:nvCxnSpPr>
          <p:cNvPr id="41" name="직선 화살표 연결선 40"/>
          <p:cNvCxnSpPr/>
          <p:nvPr/>
        </p:nvCxnSpPr>
        <p:spPr>
          <a:xfrm flipH="1">
            <a:off x="4658766" y="4478152"/>
            <a:ext cx="444956" cy="444956"/>
          </a:xfrm>
          <a:prstGeom prst="straightConnector1">
            <a:avLst/>
          </a:prstGeom>
          <a:ln w="76200">
            <a:solidFill>
              <a:srgbClr val="AACAA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TextBox 19"/>
          <p:cNvSpPr txBox="1"/>
          <p:nvPr/>
        </p:nvSpPr>
        <p:spPr>
          <a:xfrm>
            <a:off x="4202456" y="3384994"/>
            <a:ext cx="6131893" cy="10656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ko-KR" altLang="en-US" sz="3200" dirty="0" smtClean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상태 </a:t>
            </a:r>
            <a:r>
              <a:rPr lang="en-US" altLang="ko-KR" sz="3200" dirty="0" smtClean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State</a:t>
            </a:r>
            <a:endParaRPr lang="en-US" sz="6600" dirty="0">
              <a:solidFill>
                <a:srgbClr val="485849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82145" y="8883686"/>
            <a:ext cx="5334744" cy="857370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48760" y="7652433"/>
            <a:ext cx="4782217" cy="2172003"/>
          </a:xfrm>
          <a:prstGeom prst="rect">
            <a:avLst/>
          </a:prstGeom>
        </p:spPr>
      </p:pic>
      <p:pic>
        <p:nvPicPr>
          <p:cNvPr id="46" name="그림 4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669554" y="7652433"/>
            <a:ext cx="4134427" cy="1362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173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1" name="Group 11"/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/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628566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658C6A"/>
                </a:solidFill>
                <a:prstDash val="solid"/>
                <a:miter/>
              </a:ln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4239802" y="1410881"/>
            <a:ext cx="10653914" cy="1211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 dirty="0" smtClean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AABB</a:t>
            </a:r>
            <a:endParaRPr lang="en-US" sz="6999" dirty="0">
              <a:solidFill>
                <a:srgbClr val="485849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822669" y="989012"/>
            <a:ext cx="2048120" cy="17927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491"/>
              </a:lnSpc>
            </a:pPr>
            <a:r>
              <a:rPr lang="en-US" sz="10350" b="1" dirty="0" smtClean="0">
                <a:solidFill>
                  <a:srgbClr val="8CB791">
                    <a:alpha val="73725"/>
                  </a:srgbClr>
                </a:solidFill>
                <a:latin typeface="Tlab 레트로라이프 Bold"/>
                <a:ea typeface="Tlab 레트로라이프 Bold"/>
                <a:cs typeface="Tlab 레트로라이프 Bold"/>
                <a:sym typeface="Tlab 레트로라이프 Bold"/>
              </a:rPr>
              <a:t>05</a:t>
            </a:r>
            <a:endParaRPr lang="en-US" sz="10350" b="1" dirty="0">
              <a:solidFill>
                <a:srgbClr val="8CB791">
                  <a:alpha val="73725"/>
                </a:srgbClr>
              </a:solidFill>
              <a:latin typeface="Tlab 레트로라이프 Bold"/>
              <a:ea typeface="Tlab 레트로라이프 Bold"/>
              <a:cs typeface="Tlab 레트로라이프 Bold"/>
              <a:sym typeface="Tlab 레트로라이프 Bold"/>
            </a:endParaRPr>
          </a:p>
        </p:txBody>
      </p:sp>
      <p:sp>
        <p:nvSpPr>
          <p:cNvPr id="45" name="TextBox 45"/>
          <p:cNvSpPr txBox="1"/>
          <p:nvPr/>
        </p:nvSpPr>
        <p:spPr>
          <a:xfrm>
            <a:off x="1416034" y="2730206"/>
            <a:ext cx="15441040" cy="10348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altLang="ko-KR" sz="2400" dirty="0" smtClean="0">
                <a:solidFill>
                  <a:srgbClr val="628566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Axis-Aligned Bounding Box </a:t>
            </a:r>
            <a:r>
              <a:rPr lang="ko-KR" altLang="en-US" sz="2400" dirty="0" smtClean="0">
                <a:solidFill>
                  <a:srgbClr val="628566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축에 정</a:t>
            </a:r>
            <a:r>
              <a:rPr lang="ko-KR" altLang="en-US" sz="2400" dirty="0">
                <a:solidFill>
                  <a:srgbClr val="628566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렬</a:t>
            </a:r>
            <a:r>
              <a:rPr lang="ko-KR" altLang="en-US" sz="2400" dirty="0" smtClean="0">
                <a:solidFill>
                  <a:srgbClr val="628566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된 경계 상자</a:t>
            </a:r>
            <a:endParaRPr lang="en-US" altLang="ko-KR" sz="2400" dirty="0" smtClean="0">
              <a:solidFill>
                <a:srgbClr val="628566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  <a:p>
            <a:pPr>
              <a:lnSpc>
                <a:spcPts val="4200"/>
              </a:lnSpc>
            </a:pPr>
            <a:r>
              <a:rPr lang="ko-KR" altLang="en-US" sz="2000" dirty="0" smtClean="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분리 축 이론 </a:t>
            </a:r>
            <a:r>
              <a:rPr lang="en-US" altLang="ko-KR" sz="2000" dirty="0" smtClean="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: </a:t>
            </a:r>
            <a:r>
              <a:rPr lang="ko-KR" altLang="en-US" sz="2000" dirty="0" smtClean="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두 도형을 어떤 축에 투영했을 때</a:t>
            </a:r>
            <a:r>
              <a:rPr lang="en-US" altLang="ko-KR" sz="2000" dirty="0" smtClean="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, </a:t>
            </a:r>
            <a:r>
              <a:rPr lang="ko-KR" altLang="en-US" sz="2000" dirty="0" smtClean="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서로 겹치지 않는 축이 하나라도 존재한다면 두 도형은 겹쳐 있지 않음</a:t>
            </a:r>
            <a:endParaRPr lang="en-US" altLang="ko-KR" sz="2000" dirty="0" smtClean="0">
              <a:solidFill>
                <a:srgbClr val="628566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grpSp>
        <p:nvGrpSpPr>
          <p:cNvPr id="71" name="그룹 70"/>
          <p:cNvGrpSpPr/>
          <p:nvPr/>
        </p:nvGrpSpPr>
        <p:grpSpPr>
          <a:xfrm>
            <a:off x="2667000" y="4686300"/>
            <a:ext cx="685800" cy="2105527"/>
            <a:chOff x="2667000" y="4686300"/>
            <a:chExt cx="685800" cy="2105527"/>
          </a:xfrm>
        </p:grpSpPr>
        <p:sp>
          <p:nvSpPr>
            <p:cNvPr id="53" name="타원 52"/>
            <p:cNvSpPr/>
            <p:nvPr/>
          </p:nvSpPr>
          <p:spPr>
            <a:xfrm>
              <a:off x="2667000" y="4686300"/>
              <a:ext cx="685800" cy="685800"/>
            </a:xfrm>
            <a:prstGeom prst="ellipse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9" name="직선 연결선 58"/>
            <p:cNvCxnSpPr/>
            <p:nvPr/>
          </p:nvCxnSpPr>
          <p:spPr>
            <a:xfrm>
              <a:off x="3012141" y="5372100"/>
              <a:ext cx="0" cy="91440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연결선 60"/>
            <p:cNvCxnSpPr/>
            <p:nvPr/>
          </p:nvCxnSpPr>
          <p:spPr>
            <a:xfrm>
              <a:off x="3012141" y="6286500"/>
              <a:ext cx="188259" cy="505327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 63"/>
            <p:cNvCxnSpPr/>
            <p:nvPr/>
          </p:nvCxnSpPr>
          <p:spPr>
            <a:xfrm flipH="1">
              <a:off x="2809203" y="6286500"/>
              <a:ext cx="200697" cy="505327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 68"/>
            <p:cNvCxnSpPr/>
            <p:nvPr/>
          </p:nvCxnSpPr>
          <p:spPr>
            <a:xfrm flipH="1">
              <a:off x="2809203" y="5383995"/>
              <a:ext cx="200697" cy="505327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 69"/>
            <p:cNvCxnSpPr/>
            <p:nvPr/>
          </p:nvCxnSpPr>
          <p:spPr>
            <a:xfrm>
              <a:off x="3012141" y="5358321"/>
              <a:ext cx="188259" cy="505327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7" name="그룹 86"/>
          <p:cNvGrpSpPr/>
          <p:nvPr/>
        </p:nvGrpSpPr>
        <p:grpSpPr>
          <a:xfrm rot="2700000">
            <a:off x="4385203" y="5862742"/>
            <a:ext cx="685800" cy="2105527"/>
            <a:chOff x="2667000" y="4686300"/>
            <a:chExt cx="685800" cy="2105527"/>
          </a:xfrm>
        </p:grpSpPr>
        <p:sp>
          <p:nvSpPr>
            <p:cNvPr id="88" name="타원 87"/>
            <p:cNvSpPr/>
            <p:nvPr/>
          </p:nvSpPr>
          <p:spPr>
            <a:xfrm>
              <a:off x="2667000" y="4686300"/>
              <a:ext cx="685800" cy="685800"/>
            </a:xfrm>
            <a:prstGeom prst="ellipse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89" name="직선 연결선 88"/>
            <p:cNvCxnSpPr/>
            <p:nvPr/>
          </p:nvCxnSpPr>
          <p:spPr>
            <a:xfrm>
              <a:off x="3012141" y="5372100"/>
              <a:ext cx="0" cy="91440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연결선 89"/>
            <p:cNvCxnSpPr/>
            <p:nvPr/>
          </p:nvCxnSpPr>
          <p:spPr>
            <a:xfrm>
              <a:off x="3012141" y="6286500"/>
              <a:ext cx="188259" cy="505327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직선 연결선 90"/>
            <p:cNvCxnSpPr/>
            <p:nvPr/>
          </p:nvCxnSpPr>
          <p:spPr>
            <a:xfrm flipH="1">
              <a:off x="2809203" y="6286500"/>
              <a:ext cx="200697" cy="505327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직선 연결선 91"/>
            <p:cNvCxnSpPr/>
            <p:nvPr/>
          </p:nvCxnSpPr>
          <p:spPr>
            <a:xfrm flipH="1">
              <a:off x="2809203" y="5383995"/>
              <a:ext cx="200697" cy="505327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 92"/>
            <p:cNvCxnSpPr/>
            <p:nvPr/>
          </p:nvCxnSpPr>
          <p:spPr>
            <a:xfrm>
              <a:off x="3012141" y="5358321"/>
              <a:ext cx="188259" cy="505327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4" name="그룹 93"/>
          <p:cNvGrpSpPr/>
          <p:nvPr/>
        </p:nvGrpSpPr>
        <p:grpSpPr>
          <a:xfrm>
            <a:off x="7663951" y="4934272"/>
            <a:ext cx="685800" cy="2105527"/>
            <a:chOff x="2667000" y="4686300"/>
            <a:chExt cx="685800" cy="2105527"/>
          </a:xfrm>
        </p:grpSpPr>
        <p:sp>
          <p:nvSpPr>
            <p:cNvPr id="95" name="타원 94"/>
            <p:cNvSpPr/>
            <p:nvPr/>
          </p:nvSpPr>
          <p:spPr>
            <a:xfrm>
              <a:off x="2667000" y="4686300"/>
              <a:ext cx="685800" cy="685800"/>
            </a:xfrm>
            <a:prstGeom prst="ellipse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96" name="직선 연결선 95"/>
            <p:cNvCxnSpPr/>
            <p:nvPr/>
          </p:nvCxnSpPr>
          <p:spPr>
            <a:xfrm>
              <a:off x="3012141" y="5372100"/>
              <a:ext cx="0" cy="91440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 96"/>
            <p:cNvCxnSpPr/>
            <p:nvPr/>
          </p:nvCxnSpPr>
          <p:spPr>
            <a:xfrm>
              <a:off x="3012141" y="6286500"/>
              <a:ext cx="188259" cy="505327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연결선 97"/>
            <p:cNvCxnSpPr/>
            <p:nvPr/>
          </p:nvCxnSpPr>
          <p:spPr>
            <a:xfrm flipH="1">
              <a:off x="2809203" y="6286500"/>
              <a:ext cx="200697" cy="505327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연결선 98"/>
            <p:cNvCxnSpPr/>
            <p:nvPr/>
          </p:nvCxnSpPr>
          <p:spPr>
            <a:xfrm flipH="1">
              <a:off x="2809203" y="5383995"/>
              <a:ext cx="200697" cy="505327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직선 연결선 99"/>
            <p:cNvCxnSpPr/>
            <p:nvPr/>
          </p:nvCxnSpPr>
          <p:spPr>
            <a:xfrm>
              <a:off x="3012141" y="5358321"/>
              <a:ext cx="188259" cy="505327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1" name="그룹 100"/>
          <p:cNvGrpSpPr/>
          <p:nvPr/>
        </p:nvGrpSpPr>
        <p:grpSpPr>
          <a:xfrm rot="2700000">
            <a:off x="8537054" y="5306355"/>
            <a:ext cx="685800" cy="2105527"/>
            <a:chOff x="2667000" y="4686300"/>
            <a:chExt cx="685800" cy="2105527"/>
          </a:xfrm>
        </p:grpSpPr>
        <p:sp>
          <p:nvSpPr>
            <p:cNvPr id="102" name="타원 101"/>
            <p:cNvSpPr/>
            <p:nvPr/>
          </p:nvSpPr>
          <p:spPr>
            <a:xfrm>
              <a:off x="2667000" y="4686300"/>
              <a:ext cx="685800" cy="685800"/>
            </a:xfrm>
            <a:prstGeom prst="ellipse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3" name="직선 연결선 102"/>
            <p:cNvCxnSpPr/>
            <p:nvPr/>
          </p:nvCxnSpPr>
          <p:spPr>
            <a:xfrm>
              <a:off x="3012141" y="5372100"/>
              <a:ext cx="0" cy="91440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연결선 103"/>
            <p:cNvCxnSpPr/>
            <p:nvPr/>
          </p:nvCxnSpPr>
          <p:spPr>
            <a:xfrm>
              <a:off x="3012141" y="6286500"/>
              <a:ext cx="188259" cy="505327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연결선 104"/>
            <p:cNvCxnSpPr/>
            <p:nvPr/>
          </p:nvCxnSpPr>
          <p:spPr>
            <a:xfrm flipH="1">
              <a:off x="2809203" y="6286500"/>
              <a:ext cx="200697" cy="505327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 105"/>
            <p:cNvCxnSpPr/>
            <p:nvPr/>
          </p:nvCxnSpPr>
          <p:spPr>
            <a:xfrm flipH="1">
              <a:off x="2809203" y="5383995"/>
              <a:ext cx="200697" cy="505327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 106"/>
            <p:cNvCxnSpPr/>
            <p:nvPr/>
          </p:nvCxnSpPr>
          <p:spPr>
            <a:xfrm>
              <a:off x="3012141" y="5358321"/>
              <a:ext cx="188259" cy="505327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8" name="그룹 107"/>
          <p:cNvGrpSpPr/>
          <p:nvPr/>
        </p:nvGrpSpPr>
        <p:grpSpPr>
          <a:xfrm>
            <a:off x="12454830" y="5222605"/>
            <a:ext cx="685800" cy="2105527"/>
            <a:chOff x="2667000" y="4686300"/>
            <a:chExt cx="685800" cy="2105527"/>
          </a:xfrm>
        </p:grpSpPr>
        <p:sp>
          <p:nvSpPr>
            <p:cNvPr id="109" name="타원 108"/>
            <p:cNvSpPr/>
            <p:nvPr/>
          </p:nvSpPr>
          <p:spPr>
            <a:xfrm>
              <a:off x="2667000" y="4686300"/>
              <a:ext cx="685800" cy="685800"/>
            </a:xfrm>
            <a:prstGeom prst="ellipse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10" name="직선 연결선 109"/>
            <p:cNvCxnSpPr/>
            <p:nvPr/>
          </p:nvCxnSpPr>
          <p:spPr>
            <a:xfrm>
              <a:off x="3012141" y="5372100"/>
              <a:ext cx="0" cy="91440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연결선 110"/>
            <p:cNvCxnSpPr/>
            <p:nvPr/>
          </p:nvCxnSpPr>
          <p:spPr>
            <a:xfrm>
              <a:off x="3012141" y="6286500"/>
              <a:ext cx="188259" cy="505327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연결선 111"/>
            <p:cNvCxnSpPr/>
            <p:nvPr/>
          </p:nvCxnSpPr>
          <p:spPr>
            <a:xfrm flipH="1">
              <a:off x="2809203" y="6286500"/>
              <a:ext cx="200697" cy="505327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연결선 112"/>
            <p:cNvCxnSpPr/>
            <p:nvPr/>
          </p:nvCxnSpPr>
          <p:spPr>
            <a:xfrm flipH="1">
              <a:off x="2809203" y="5383995"/>
              <a:ext cx="200697" cy="505327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연결선 113"/>
            <p:cNvCxnSpPr/>
            <p:nvPr/>
          </p:nvCxnSpPr>
          <p:spPr>
            <a:xfrm>
              <a:off x="3012141" y="5358321"/>
              <a:ext cx="188259" cy="505327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5" name="그룹 114"/>
          <p:cNvGrpSpPr/>
          <p:nvPr/>
        </p:nvGrpSpPr>
        <p:grpSpPr>
          <a:xfrm rot="2700000">
            <a:off x="14487062" y="5480504"/>
            <a:ext cx="685800" cy="2105527"/>
            <a:chOff x="2667000" y="4686300"/>
            <a:chExt cx="685800" cy="2105527"/>
          </a:xfrm>
        </p:grpSpPr>
        <p:sp>
          <p:nvSpPr>
            <p:cNvPr id="116" name="타원 115"/>
            <p:cNvSpPr/>
            <p:nvPr/>
          </p:nvSpPr>
          <p:spPr>
            <a:xfrm>
              <a:off x="2667000" y="4686300"/>
              <a:ext cx="685800" cy="685800"/>
            </a:xfrm>
            <a:prstGeom prst="ellipse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17" name="직선 연결선 116"/>
            <p:cNvCxnSpPr/>
            <p:nvPr/>
          </p:nvCxnSpPr>
          <p:spPr>
            <a:xfrm>
              <a:off x="3012141" y="5372100"/>
              <a:ext cx="0" cy="91440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직선 연결선 117"/>
            <p:cNvCxnSpPr/>
            <p:nvPr/>
          </p:nvCxnSpPr>
          <p:spPr>
            <a:xfrm>
              <a:off x="3012141" y="6286500"/>
              <a:ext cx="188259" cy="505327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직선 연결선 118"/>
            <p:cNvCxnSpPr/>
            <p:nvPr/>
          </p:nvCxnSpPr>
          <p:spPr>
            <a:xfrm flipH="1">
              <a:off x="2809203" y="6286500"/>
              <a:ext cx="200697" cy="505327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직선 연결선 119"/>
            <p:cNvCxnSpPr/>
            <p:nvPr/>
          </p:nvCxnSpPr>
          <p:spPr>
            <a:xfrm flipH="1">
              <a:off x="2809203" y="5383995"/>
              <a:ext cx="200697" cy="505327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직선 연결선 120"/>
            <p:cNvCxnSpPr/>
            <p:nvPr/>
          </p:nvCxnSpPr>
          <p:spPr>
            <a:xfrm>
              <a:off x="3012141" y="5358321"/>
              <a:ext cx="188259" cy="505327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6" name="직사각형 85"/>
          <p:cNvSpPr/>
          <p:nvPr/>
        </p:nvSpPr>
        <p:spPr>
          <a:xfrm>
            <a:off x="2573828" y="4596659"/>
            <a:ext cx="885324" cy="225890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3" name="직사각형 122"/>
          <p:cNvSpPr/>
          <p:nvPr/>
        </p:nvSpPr>
        <p:spPr>
          <a:xfrm>
            <a:off x="3787829" y="5974083"/>
            <a:ext cx="1866356" cy="1890961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4" name="직사각형 123"/>
          <p:cNvSpPr/>
          <p:nvPr/>
        </p:nvSpPr>
        <p:spPr>
          <a:xfrm>
            <a:off x="7941466" y="5428406"/>
            <a:ext cx="1866356" cy="1890961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5" name="직사각형 124"/>
          <p:cNvSpPr/>
          <p:nvPr/>
        </p:nvSpPr>
        <p:spPr>
          <a:xfrm>
            <a:off x="7561582" y="4844631"/>
            <a:ext cx="885324" cy="225890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6" name="직사각형 125"/>
          <p:cNvSpPr/>
          <p:nvPr/>
        </p:nvSpPr>
        <p:spPr>
          <a:xfrm>
            <a:off x="12353005" y="5152450"/>
            <a:ext cx="885324" cy="225890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7" name="직사각형 126"/>
          <p:cNvSpPr/>
          <p:nvPr/>
        </p:nvSpPr>
        <p:spPr>
          <a:xfrm rot="2700000">
            <a:off x="14387300" y="5390863"/>
            <a:ext cx="885324" cy="2258903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27" name="그룹 1026"/>
          <p:cNvGrpSpPr/>
          <p:nvPr/>
        </p:nvGrpSpPr>
        <p:grpSpPr>
          <a:xfrm>
            <a:off x="1727608" y="4231507"/>
            <a:ext cx="4736579" cy="4068237"/>
            <a:chOff x="1822669" y="4231507"/>
            <a:chExt cx="4736579" cy="4068237"/>
          </a:xfrm>
        </p:grpSpPr>
        <p:cxnSp>
          <p:nvCxnSpPr>
            <p:cNvPr id="1024" name="직선 화살표 연결선 1023"/>
            <p:cNvCxnSpPr/>
            <p:nvPr/>
          </p:nvCxnSpPr>
          <p:spPr>
            <a:xfrm flipV="1">
              <a:off x="1822669" y="4231507"/>
              <a:ext cx="0" cy="4068237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직선 화살표 연결선 129"/>
            <p:cNvCxnSpPr/>
            <p:nvPr/>
          </p:nvCxnSpPr>
          <p:spPr>
            <a:xfrm flipV="1">
              <a:off x="1828717" y="8246504"/>
              <a:ext cx="4730531" cy="32045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3" name="그룹 132"/>
          <p:cNvGrpSpPr/>
          <p:nvPr/>
        </p:nvGrpSpPr>
        <p:grpSpPr>
          <a:xfrm>
            <a:off x="6814033" y="4231507"/>
            <a:ext cx="4736579" cy="4068237"/>
            <a:chOff x="1822669" y="4231507"/>
            <a:chExt cx="4736579" cy="4068237"/>
          </a:xfrm>
        </p:grpSpPr>
        <p:cxnSp>
          <p:nvCxnSpPr>
            <p:cNvPr id="134" name="직선 화살표 연결선 133"/>
            <p:cNvCxnSpPr/>
            <p:nvPr/>
          </p:nvCxnSpPr>
          <p:spPr>
            <a:xfrm flipV="1">
              <a:off x="1822669" y="4231507"/>
              <a:ext cx="0" cy="4068237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직선 화살표 연결선 134"/>
            <p:cNvCxnSpPr/>
            <p:nvPr/>
          </p:nvCxnSpPr>
          <p:spPr>
            <a:xfrm flipV="1">
              <a:off x="1828717" y="8246504"/>
              <a:ext cx="4730531" cy="32045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6" name="그룹 135"/>
          <p:cNvGrpSpPr/>
          <p:nvPr/>
        </p:nvGrpSpPr>
        <p:grpSpPr>
          <a:xfrm>
            <a:off x="11900458" y="4231507"/>
            <a:ext cx="4736579" cy="4068237"/>
            <a:chOff x="1822669" y="4231507"/>
            <a:chExt cx="4736579" cy="4068237"/>
          </a:xfrm>
        </p:grpSpPr>
        <p:cxnSp>
          <p:nvCxnSpPr>
            <p:cNvPr id="137" name="직선 화살표 연결선 136"/>
            <p:cNvCxnSpPr/>
            <p:nvPr/>
          </p:nvCxnSpPr>
          <p:spPr>
            <a:xfrm flipV="1">
              <a:off x="1822669" y="4231507"/>
              <a:ext cx="0" cy="4068237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직선 화살표 연결선 137"/>
            <p:cNvCxnSpPr/>
            <p:nvPr/>
          </p:nvCxnSpPr>
          <p:spPr>
            <a:xfrm flipV="1">
              <a:off x="1828717" y="8246504"/>
              <a:ext cx="4730531" cy="32045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28" name="아래쪽 화살표 1027"/>
          <p:cNvSpPr/>
          <p:nvPr/>
        </p:nvSpPr>
        <p:spPr>
          <a:xfrm rot="2700000">
            <a:off x="14233129" y="4401671"/>
            <a:ext cx="707723" cy="921195"/>
          </a:xfrm>
          <a:prstGeom prst="downArrow">
            <a:avLst/>
          </a:prstGeom>
          <a:solidFill>
            <a:srgbClr val="8CB7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0" name="TextBox 19"/>
          <p:cNvSpPr txBox="1"/>
          <p:nvPr/>
        </p:nvSpPr>
        <p:spPr>
          <a:xfrm>
            <a:off x="14942272" y="3460859"/>
            <a:ext cx="1925462" cy="10656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3200" dirty="0" smtClean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OBB</a:t>
            </a:r>
            <a:endParaRPr lang="en-US" sz="6600" dirty="0">
              <a:solidFill>
                <a:srgbClr val="485849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cxnSp>
        <p:nvCxnSpPr>
          <p:cNvPr id="1030" name="직선 화살표 연결선 1029"/>
          <p:cNvCxnSpPr>
            <a:stCxn id="123" idx="1"/>
          </p:cNvCxnSpPr>
          <p:nvPr/>
        </p:nvCxnSpPr>
        <p:spPr>
          <a:xfrm>
            <a:off x="3787829" y="6919564"/>
            <a:ext cx="0" cy="1326940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직선 화살표 연결선 142"/>
          <p:cNvCxnSpPr/>
          <p:nvPr/>
        </p:nvCxnSpPr>
        <p:spPr>
          <a:xfrm>
            <a:off x="5654185" y="6919564"/>
            <a:ext cx="0" cy="1326940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직선 화살표 연결선 149"/>
          <p:cNvCxnSpPr/>
          <p:nvPr/>
        </p:nvCxnSpPr>
        <p:spPr>
          <a:xfrm flipH="1">
            <a:off x="1822669" y="7865044"/>
            <a:ext cx="2802379" cy="0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직선 화살표 연결선 151"/>
          <p:cNvCxnSpPr/>
          <p:nvPr/>
        </p:nvCxnSpPr>
        <p:spPr>
          <a:xfrm flipH="1">
            <a:off x="1822669" y="6000591"/>
            <a:ext cx="2802379" cy="0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직선 화살표 연결선 152"/>
          <p:cNvCxnSpPr/>
          <p:nvPr/>
        </p:nvCxnSpPr>
        <p:spPr>
          <a:xfrm>
            <a:off x="2573828" y="6389899"/>
            <a:ext cx="0" cy="185660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직선 화살표 연결선 154"/>
          <p:cNvCxnSpPr/>
          <p:nvPr/>
        </p:nvCxnSpPr>
        <p:spPr>
          <a:xfrm>
            <a:off x="3459152" y="6389899"/>
            <a:ext cx="0" cy="185660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직선 화살표 연결선 155"/>
          <p:cNvCxnSpPr/>
          <p:nvPr/>
        </p:nvCxnSpPr>
        <p:spPr>
          <a:xfrm flipH="1">
            <a:off x="1822669" y="4596659"/>
            <a:ext cx="1086882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직선 화살표 연결선 157"/>
          <p:cNvCxnSpPr/>
          <p:nvPr/>
        </p:nvCxnSpPr>
        <p:spPr>
          <a:xfrm flipH="1">
            <a:off x="1822669" y="6864062"/>
            <a:ext cx="1086882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9" name="직선 연결선 1038"/>
          <p:cNvCxnSpPr/>
          <p:nvPr/>
        </p:nvCxnSpPr>
        <p:spPr>
          <a:xfrm>
            <a:off x="1796142" y="4596659"/>
            <a:ext cx="0" cy="1480613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직선 연결선 160"/>
          <p:cNvCxnSpPr/>
          <p:nvPr/>
        </p:nvCxnSpPr>
        <p:spPr>
          <a:xfrm>
            <a:off x="1796142" y="6756067"/>
            <a:ext cx="0" cy="1106586"/>
          </a:xfrm>
          <a:prstGeom prst="line">
            <a:avLst/>
          </a:prstGeom>
          <a:ln w="762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직선 연결선 162"/>
          <p:cNvCxnSpPr/>
          <p:nvPr/>
        </p:nvCxnSpPr>
        <p:spPr>
          <a:xfrm>
            <a:off x="1796142" y="5966133"/>
            <a:ext cx="0" cy="887784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직선 연결선 166"/>
          <p:cNvCxnSpPr/>
          <p:nvPr/>
        </p:nvCxnSpPr>
        <p:spPr>
          <a:xfrm flipH="1">
            <a:off x="2570722" y="8236464"/>
            <a:ext cx="874573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직선 연결선 168"/>
          <p:cNvCxnSpPr/>
          <p:nvPr/>
        </p:nvCxnSpPr>
        <p:spPr>
          <a:xfrm flipH="1">
            <a:off x="3773628" y="8236464"/>
            <a:ext cx="1880557" cy="0"/>
          </a:xfrm>
          <a:prstGeom prst="line">
            <a:avLst/>
          </a:prstGeom>
          <a:ln w="762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직선 화살표 연결선 170"/>
          <p:cNvCxnSpPr/>
          <p:nvPr/>
        </p:nvCxnSpPr>
        <p:spPr>
          <a:xfrm>
            <a:off x="7575439" y="6389899"/>
            <a:ext cx="0" cy="185660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직선 화살표 연결선 171"/>
          <p:cNvCxnSpPr/>
          <p:nvPr/>
        </p:nvCxnSpPr>
        <p:spPr>
          <a:xfrm>
            <a:off x="8460763" y="6389899"/>
            <a:ext cx="0" cy="185660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직선 연결선 172"/>
          <p:cNvCxnSpPr/>
          <p:nvPr/>
        </p:nvCxnSpPr>
        <p:spPr>
          <a:xfrm flipH="1">
            <a:off x="7572334" y="8236464"/>
            <a:ext cx="369132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직선 화살표 연결선 173"/>
          <p:cNvCxnSpPr/>
          <p:nvPr/>
        </p:nvCxnSpPr>
        <p:spPr>
          <a:xfrm>
            <a:off x="7941466" y="6919564"/>
            <a:ext cx="0" cy="1326940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직선 화살표 연결선 174"/>
          <p:cNvCxnSpPr/>
          <p:nvPr/>
        </p:nvCxnSpPr>
        <p:spPr>
          <a:xfrm>
            <a:off x="9807822" y="6919564"/>
            <a:ext cx="0" cy="1326940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직선 연결선 175"/>
          <p:cNvCxnSpPr/>
          <p:nvPr/>
        </p:nvCxnSpPr>
        <p:spPr>
          <a:xfrm flipH="1">
            <a:off x="8460763" y="8236464"/>
            <a:ext cx="1347060" cy="0"/>
          </a:xfrm>
          <a:prstGeom prst="line">
            <a:avLst/>
          </a:prstGeom>
          <a:ln w="762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직선 연결선 181"/>
          <p:cNvCxnSpPr/>
          <p:nvPr/>
        </p:nvCxnSpPr>
        <p:spPr>
          <a:xfrm flipH="1">
            <a:off x="7936824" y="8236464"/>
            <a:ext cx="523939" cy="0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직선 화살표 연결선 183"/>
          <p:cNvCxnSpPr/>
          <p:nvPr/>
        </p:nvCxnSpPr>
        <p:spPr>
          <a:xfrm flipH="1">
            <a:off x="6880214" y="4855193"/>
            <a:ext cx="1113409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직선 화살표 연결선 184"/>
          <p:cNvCxnSpPr/>
          <p:nvPr/>
        </p:nvCxnSpPr>
        <p:spPr>
          <a:xfrm flipH="1">
            <a:off x="6906741" y="7122596"/>
            <a:ext cx="1086882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직선 연결선 185"/>
          <p:cNvCxnSpPr/>
          <p:nvPr/>
        </p:nvCxnSpPr>
        <p:spPr>
          <a:xfrm>
            <a:off x="6880214" y="4855193"/>
            <a:ext cx="0" cy="776774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직선 화살표 연결선 194"/>
          <p:cNvCxnSpPr/>
          <p:nvPr/>
        </p:nvCxnSpPr>
        <p:spPr>
          <a:xfrm flipH="1">
            <a:off x="6906741" y="7316502"/>
            <a:ext cx="2802379" cy="0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직선 화살표 연결선 195"/>
          <p:cNvCxnSpPr/>
          <p:nvPr/>
        </p:nvCxnSpPr>
        <p:spPr>
          <a:xfrm flipH="1">
            <a:off x="6906741" y="5452049"/>
            <a:ext cx="2802379" cy="0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직선 연결선 196"/>
          <p:cNvCxnSpPr/>
          <p:nvPr/>
        </p:nvCxnSpPr>
        <p:spPr>
          <a:xfrm>
            <a:off x="6880214" y="7122596"/>
            <a:ext cx="0" cy="191515"/>
          </a:xfrm>
          <a:prstGeom prst="line">
            <a:avLst/>
          </a:prstGeom>
          <a:ln w="762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직선 연결선 199"/>
          <p:cNvCxnSpPr/>
          <p:nvPr/>
        </p:nvCxnSpPr>
        <p:spPr>
          <a:xfrm>
            <a:off x="6880214" y="5440738"/>
            <a:ext cx="0" cy="1697567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64" name="그림 106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27608" y="8530892"/>
            <a:ext cx="6935168" cy="571580"/>
          </a:xfrm>
          <a:prstGeom prst="rect">
            <a:avLst/>
          </a:prstGeom>
        </p:spPr>
      </p:pic>
      <p:sp>
        <p:nvSpPr>
          <p:cNvPr id="1065" name="폭발 1 1064"/>
          <p:cNvSpPr/>
          <p:nvPr/>
        </p:nvSpPr>
        <p:spPr>
          <a:xfrm>
            <a:off x="8744872" y="8722420"/>
            <a:ext cx="517818" cy="517818"/>
          </a:xfrm>
          <a:prstGeom prst="irregularSeal1">
            <a:avLst/>
          </a:prstGeom>
          <a:solidFill>
            <a:srgbClr val="FFFF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1922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1" name="Group 11"/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/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628566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658C6A"/>
                </a:solidFill>
                <a:prstDash val="solid"/>
                <a:miter/>
              </a:ln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4239802" y="1410881"/>
            <a:ext cx="10653914" cy="1184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질문과 답변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822669" y="989012"/>
            <a:ext cx="2048120" cy="17927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491"/>
              </a:lnSpc>
            </a:pPr>
            <a:r>
              <a:rPr lang="en-US" sz="10350" b="1" dirty="0" smtClean="0">
                <a:solidFill>
                  <a:srgbClr val="8CB791">
                    <a:alpha val="73725"/>
                  </a:srgbClr>
                </a:solidFill>
                <a:latin typeface="Tlab 레트로라이프 Bold"/>
                <a:ea typeface="Tlab 레트로라이프 Bold"/>
                <a:cs typeface="Tlab 레트로라이프 Bold"/>
                <a:sym typeface="Tlab 레트로라이프 Bold"/>
              </a:rPr>
              <a:t>06</a:t>
            </a:r>
            <a:endParaRPr lang="en-US" sz="10350" b="1" dirty="0">
              <a:solidFill>
                <a:srgbClr val="8CB791">
                  <a:alpha val="73725"/>
                </a:srgbClr>
              </a:solidFill>
              <a:latin typeface="Tlab 레트로라이프 Bold"/>
              <a:ea typeface="Tlab 레트로라이프 Bold"/>
              <a:cs typeface="Tlab 레트로라이프 Bold"/>
              <a:sym typeface="Tlab 레트로라이프 Bold"/>
            </a:endParaRPr>
          </a:p>
        </p:txBody>
      </p:sp>
      <p:grpSp>
        <p:nvGrpSpPr>
          <p:cNvPr id="21" name="Group 21"/>
          <p:cNvGrpSpPr/>
          <p:nvPr/>
        </p:nvGrpSpPr>
        <p:grpSpPr>
          <a:xfrm>
            <a:off x="6373184" y="4834443"/>
            <a:ext cx="5541633" cy="1678286"/>
            <a:chOff x="0" y="0"/>
            <a:chExt cx="7388844" cy="2237714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2366813" cy="2237714"/>
            </a:xfrm>
            <a:custGeom>
              <a:avLst/>
              <a:gdLst/>
              <a:ahLst/>
              <a:cxnLst/>
              <a:rect l="l" t="t" r="r" b="b"/>
              <a:pathLst>
                <a:path w="2366813" h="2237714">
                  <a:moveTo>
                    <a:pt x="0" y="0"/>
                  </a:moveTo>
                  <a:lnTo>
                    <a:pt x="2366813" y="0"/>
                  </a:lnTo>
                  <a:lnTo>
                    <a:pt x="2366813" y="2237714"/>
                  </a:lnTo>
                  <a:lnTo>
                    <a:pt x="0" y="22377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xmlns="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3" name="Freeform 23"/>
            <p:cNvSpPr/>
            <p:nvPr/>
          </p:nvSpPr>
          <p:spPr>
            <a:xfrm>
              <a:off x="4907508" y="0"/>
              <a:ext cx="2481336" cy="2237714"/>
            </a:xfrm>
            <a:custGeom>
              <a:avLst/>
              <a:gdLst/>
              <a:ahLst/>
              <a:cxnLst/>
              <a:rect l="l" t="t" r="r" b="b"/>
              <a:pathLst>
                <a:path w="2481336" h="2237714">
                  <a:moveTo>
                    <a:pt x="0" y="0"/>
                  </a:moveTo>
                  <a:lnTo>
                    <a:pt x="2481336" y="0"/>
                  </a:lnTo>
                  <a:lnTo>
                    <a:pt x="2481336" y="2237714"/>
                  </a:lnTo>
                  <a:lnTo>
                    <a:pt x="0" y="22377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xmlns="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4" name="TextBox 24"/>
            <p:cNvSpPr txBox="1"/>
            <p:nvPr/>
          </p:nvSpPr>
          <p:spPr>
            <a:xfrm>
              <a:off x="2757717" y="105251"/>
              <a:ext cx="1883324" cy="21324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331"/>
                </a:lnSpc>
              </a:pPr>
              <a:r>
                <a:rPr lang="en-US" sz="9522">
                  <a:solidFill>
                    <a:srgbClr val="485849">
                      <a:alpha val="73725"/>
                    </a:srgbClr>
                  </a:solidFill>
                  <a:latin typeface="TDTD한강고딕"/>
                  <a:ea typeface="TDTD한강고딕"/>
                  <a:cs typeface="TDTD한강고딕"/>
                  <a:sym typeface="TDTD한강고딕"/>
                </a:rPr>
                <a:t>&amp;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1" name="Group 11"/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/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628566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658C6A"/>
                </a:solidFill>
                <a:prstDash val="solid"/>
                <a:miter/>
              </a:ln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7378252" y="5798541"/>
            <a:ext cx="3531496" cy="1508912"/>
          </a:xfrm>
          <a:custGeom>
            <a:avLst/>
            <a:gdLst/>
            <a:ahLst/>
            <a:cxnLst/>
            <a:rect l="l" t="t" r="r" b="b"/>
            <a:pathLst>
              <a:path w="3531496" h="1508912">
                <a:moveTo>
                  <a:pt x="0" y="0"/>
                </a:moveTo>
                <a:lnTo>
                  <a:pt x="3531496" y="0"/>
                </a:lnTo>
                <a:lnTo>
                  <a:pt x="3531496" y="1508912"/>
                </a:lnTo>
                <a:lnTo>
                  <a:pt x="0" y="150891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5673298" y="3808171"/>
            <a:ext cx="6941403" cy="15526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741"/>
              </a:lnSpc>
            </a:pPr>
            <a:r>
              <a:rPr lang="en-US" sz="9100">
                <a:solidFill>
                  <a:srgbClr val="8CB791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감사합니다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1" name="Group 11"/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/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628566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485849"/>
                </a:solidFill>
                <a:prstDash val="solid"/>
                <a:miter/>
              </a:ln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3" name="TextBox 43"/>
          <p:cNvSpPr txBox="1"/>
          <p:nvPr/>
        </p:nvSpPr>
        <p:spPr>
          <a:xfrm>
            <a:off x="2017519" y="1749808"/>
            <a:ext cx="3481325" cy="14273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629"/>
              </a:lnSpc>
            </a:pPr>
            <a:r>
              <a:rPr lang="en-US" sz="8306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목차</a:t>
            </a:r>
          </a:p>
        </p:txBody>
      </p:sp>
      <p:grpSp>
        <p:nvGrpSpPr>
          <p:cNvPr id="57" name="그룹 56"/>
          <p:cNvGrpSpPr/>
          <p:nvPr/>
        </p:nvGrpSpPr>
        <p:grpSpPr>
          <a:xfrm>
            <a:off x="10492706" y="2529410"/>
            <a:ext cx="4911092" cy="703579"/>
            <a:chOff x="10521192" y="2529410"/>
            <a:chExt cx="4911092" cy="703579"/>
          </a:xfrm>
        </p:grpSpPr>
        <p:grpSp>
          <p:nvGrpSpPr>
            <p:cNvPr id="19" name="Group 19"/>
            <p:cNvGrpSpPr/>
            <p:nvPr/>
          </p:nvGrpSpPr>
          <p:grpSpPr>
            <a:xfrm>
              <a:off x="10521192" y="2529410"/>
              <a:ext cx="818710" cy="703579"/>
              <a:chOff x="0" y="0"/>
              <a:chExt cx="812800" cy="69850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485849"/>
                </a:solidFill>
                <a:prstDash val="solid"/>
                <a:miter/>
              </a:ln>
            </p:spPr>
          </p:sp>
          <p:sp>
            <p:nvSpPr>
              <p:cNvPr id="21" name="TextBox 21"/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640"/>
                  </a:lnSpc>
                  <a:spcBef>
                    <a:spcPct val="0"/>
                  </a:spcBef>
                </a:pPr>
                <a:r>
                  <a:rPr lang="en-US" sz="2600" dirty="0">
                    <a:solidFill>
                      <a:srgbClr val="727070"/>
                    </a:solidFill>
                    <a:latin typeface="Tlab 레트로라이프"/>
                    <a:ea typeface="Tlab 레트로라이프"/>
                    <a:cs typeface="Tlab 레트로라이프"/>
                    <a:sym typeface="Tlab 레트로라이프"/>
                  </a:rPr>
                  <a:t>01</a:t>
                </a:r>
              </a:p>
            </p:txBody>
          </p:sp>
        </p:grpSp>
        <p:sp>
          <p:nvSpPr>
            <p:cNvPr id="44" name="TextBox 44"/>
            <p:cNvSpPr txBox="1"/>
            <p:nvPr/>
          </p:nvSpPr>
          <p:spPr>
            <a:xfrm>
              <a:off x="11561558" y="2624644"/>
              <a:ext cx="3870726" cy="4559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743"/>
                </a:lnSpc>
              </a:pPr>
              <a:r>
                <a:rPr lang="en-US" sz="2673" dirty="0" err="1" smtClean="0">
                  <a:solidFill>
                    <a:srgbClr val="658C6A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개요</a:t>
              </a:r>
              <a:endParaRPr lang="en-US" sz="2673" dirty="0">
                <a:solidFill>
                  <a:srgbClr val="658C6A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endParaRPr>
            </a:p>
          </p:txBody>
        </p:sp>
      </p:grpSp>
      <p:grpSp>
        <p:nvGrpSpPr>
          <p:cNvPr id="53" name="그룹 52"/>
          <p:cNvGrpSpPr/>
          <p:nvPr/>
        </p:nvGrpSpPr>
        <p:grpSpPr>
          <a:xfrm>
            <a:off x="10492706" y="7133578"/>
            <a:ext cx="4908511" cy="703579"/>
            <a:chOff x="10492706" y="7147802"/>
            <a:chExt cx="4908511" cy="703579"/>
          </a:xfrm>
        </p:grpSpPr>
        <p:grpSp>
          <p:nvGrpSpPr>
            <p:cNvPr id="22" name="Group 22"/>
            <p:cNvGrpSpPr/>
            <p:nvPr/>
          </p:nvGrpSpPr>
          <p:grpSpPr>
            <a:xfrm>
              <a:off x="10492706" y="7147802"/>
              <a:ext cx="818710" cy="703579"/>
              <a:chOff x="0" y="0"/>
              <a:chExt cx="812800" cy="6985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628566"/>
                </a:solidFill>
                <a:prstDash val="solid"/>
                <a:miter/>
              </a:ln>
            </p:spPr>
          </p:sp>
          <p:sp>
            <p:nvSpPr>
              <p:cNvPr id="24" name="TextBox 24"/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640"/>
                  </a:lnSpc>
                  <a:spcBef>
                    <a:spcPct val="0"/>
                  </a:spcBef>
                </a:pPr>
                <a:r>
                  <a:rPr lang="en-US" sz="2600" dirty="0">
                    <a:solidFill>
                      <a:srgbClr val="727070"/>
                    </a:solidFill>
                    <a:latin typeface="Tlab 레트로라이프"/>
                    <a:ea typeface="Tlab 레트로라이프"/>
                    <a:cs typeface="Tlab 레트로라이프"/>
                    <a:sym typeface="Tlab 레트로라이프"/>
                  </a:rPr>
                  <a:t>05</a:t>
                </a:r>
              </a:p>
            </p:txBody>
          </p:sp>
        </p:grpSp>
        <p:sp>
          <p:nvSpPr>
            <p:cNvPr id="45" name="TextBox 45"/>
            <p:cNvSpPr txBox="1"/>
            <p:nvPr/>
          </p:nvSpPr>
          <p:spPr>
            <a:xfrm>
              <a:off x="11530491" y="7243036"/>
              <a:ext cx="3870726" cy="4559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743"/>
                </a:lnSpc>
              </a:pPr>
              <a:r>
                <a:rPr lang="en-US" altLang="ko-KR" sz="2673" dirty="0" smtClean="0">
                  <a:solidFill>
                    <a:srgbClr val="658C6A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FSM &amp; AABB</a:t>
              </a:r>
              <a:endParaRPr lang="en-US" sz="2673" dirty="0">
                <a:solidFill>
                  <a:srgbClr val="658C6A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endParaRPr>
            </a:p>
          </p:txBody>
        </p:sp>
      </p:grpSp>
      <p:grpSp>
        <p:nvGrpSpPr>
          <p:cNvPr id="56" name="그룹 55"/>
          <p:cNvGrpSpPr/>
          <p:nvPr/>
        </p:nvGrpSpPr>
        <p:grpSpPr>
          <a:xfrm>
            <a:off x="10492706" y="3680452"/>
            <a:ext cx="4911092" cy="703579"/>
            <a:chOff x="10521192" y="3666227"/>
            <a:chExt cx="4911092" cy="703579"/>
          </a:xfrm>
        </p:grpSpPr>
        <p:grpSp>
          <p:nvGrpSpPr>
            <p:cNvPr id="25" name="Group 25"/>
            <p:cNvGrpSpPr/>
            <p:nvPr/>
          </p:nvGrpSpPr>
          <p:grpSpPr>
            <a:xfrm>
              <a:off x="10521192" y="3666227"/>
              <a:ext cx="818710" cy="703579"/>
              <a:chOff x="0" y="0"/>
              <a:chExt cx="812800" cy="698500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628566"/>
                </a:solidFill>
                <a:prstDash val="solid"/>
                <a:miter/>
              </a:ln>
            </p:spPr>
          </p:sp>
          <p:sp>
            <p:nvSpPr>
              <p:cNvPr id="27" name="TextBox 27"/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640"/>
                  </a:lnSpc>
                  <a:spcBef>
                    <a:spcPct val="0"/>
                  </a:spcBef>
                </a:pPr>
                <a:r>
                  <a:rPr lang="en-US" sz="2600" dirty="0">
                    <a:solidFill>
                      <a:srgbClr val="727070"/>
                    </a:solidFill>
                    <a:latin typeface="Tlab 레트로라이프"/>
                    <a:ea typeface="Tlab 레트로라이프"/>
                    <a:cs typeface="Tlab 레트로라이프"/>
                    <a:sym typeface="Tlab 레트로라이프"/>
                  </a:rPr>
                  <a:t>02</a:t>
                </a:r>
              </a:p>
            </p:txBody>
          </p:sp>
        </p:grpSp>
        <p:sp>
          <p:nvSpPr>
            <p:cNvPr id="46" name="TextBox 46"/>
            <p:cNvSpPr txBox="1"/>
            <p:nvPr/>
          </p:nvSpPr>
          <p:spPr>
            <a:xfrm>
              <a:off x="11561558" y="3761460"/>
              <a:ext cx="3870726" cy="4744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743"/>
                </a:lnSpc>
              </a:pPr>
              <a:r>
                <a:rPr lang="ko-KR" altLang="en-US" sz="2673" dirty="0" smtClean="0">
                  <a:solidFill>
                    <a:srgbClr val="658C6A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프로젝트 결과</a:t>
              </a:r>
              <a:endParaRPr lang="en-US" sz="2673" dirty="0">
                <a:solidFill>
                  <a:srgbClr val="658C6A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endParaRPr>
            </a:p>
          </p:txBody>
        </p:sp>
      </p:grpSp>
      <p:grpSp>
        <p:nvGrpSpPr>
          <p:cNvPr id="55" name="그룹 54"/>
          <p:cNvGrpSpPr/>
          <p:nvPr/>
        </p:nvGrpSpPr>
        <p:grpSpPr>
          <a:xfrm>
            <a:off x="10492706" y="4831494"/>
            <a:ext cx="4911092" cy="703579"/>
            <a:chOff x="10521192" y="4799262"/>
            <a:chExt cx="4911092" cy="703579"/>
          </a:xfrm>
        </p:grpSpPr>
        <p:grpSp>
          <p:nvGrpSpPr>
            <p:cNvPr id="31" name="Group 31"/>
            <p:cNvGrpSpPr/>
            <p:nvPr/>
          </p:nvGrpSpPr>
          <p:grpSpPr>
            <a:xfrm>
              <a:off x="10521192" y="4799262"/>
              <a:ext cx="818710" cy="703579"/>
              <a:chOff x="0" y="0"/>
              <a:chExt cx="812800" cy="698500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628566"/>
                </a:solidFill>
                <a:prstDash val="solid"/>
                <a:miter/>
              </a:ln>
            </p:spPr>
          </p:sp>
          <p:sp>
            <p:nvSpPr>
              <p:cNvPr id="33" name="TextBox 33"/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640"/>
                  </a:lnSpc>
                  <a:spcBef>
                    <a:spcPct val="0"/>
                  </a:spcBef>
                </a:pPr>
                <a:r>
                  <a:rPr lang="en-US" sz="2600">
                    <a:solidFill>
                      <a:srgbClr val="727070"/>
                    </a:solidFill>
                    <a:latin typeface="Tlab 레트로라이프"/>
                    <a:ea typeface="Tlab 레트로라이프"/>
                    <a:cs typeface="Tlab 레트로라이프"/>
                    <a:sym typeface="Tlab 레트로라이프"/>
                  </a:rPr>
                  <a:t>03</a:t>
                </a:r>
              </a:p>
            </p:txBody>
          </p:sp>
        </p:grpSp>
        <p:sp>
          <p:nvSpPr>
            <p:cNvPr id="47" name="TextBox 47"/>
            <p:cNvSpPr txBox="1"/>
            <p:nvPr/>
          </p:nvSpPr>
          <p:spPr>
            <a:xfrm>
              <a:off x="11561558" y="4893697"/>
              <a:ext cx="3870726" cy="4559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743"/>
                </a:lnSpc>
              </a:pPr>
              <a:r>
                <a:rPr lang="ko-KR" altLang="en-US" sz="2673" dirty="0" smtClean="0">
                  <a:solidFill>
                    <a:srgbClr val="658C6A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세부 기술 </a:t>
              </a:r>
              <a:r>
                <a:rPr lang="en-US" altLang="ko-KR" sz="2673" dirty="0" smtClean="0">
                  <a:solidFill>
                    <a:srgbClr val="658C6A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– LCD1602</a:t>
              </a:r>
              <a:endParaRPr lang="en-US" sz="2673" dirty="0">
                <a:solidFill>
                  <a:srgbClr val="658C6A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endParaRPr>
            </a:p>
          </p:txBody>
        </p:sp>
      </p:grpSp>
      <p:grpSp>
        <p:nvGrpSpPr>
          <p:cNvPr id="54" name="그룹 53"/>
          <p:cNvGrpSpPr/>
          <p:nvPr/>
        </p:nvGrpSpPr>
        <p:grpSpPr>
          <a:xfrm>
            <a:off x="10492706" y="5982536"/>
            <a:ext cx="4911092" cy="703579"/>
            <a:chOff x="10521192" y="5932297"/>
            <a:chExt cx="4911092" cy="703579"/>
          </a:xfrm>
        </p:grpSpPr>
        <p:grpSp>
          <p:nvGrpSpPr>
            <p:cNvPr id="37" name="Group 37"/>
            <p:cNvGrpSpPr/>
            <p:nvPr/>
          </p:nvGrpSpPr>
          <p:grpSpPr>
            <a:xfrm>
              <a:off x="10521192" y="5932297"/>
              <a:ext cx="818710" cy="703579"/>
              <a:chOff x="0" y="0"/>
              <a:chExt cx="812800" cy="698500"/>
            </a:xfrm>
          </p:grpSpPr>
          <p:sp>
            <p:nvSpPr>
              <p:cNvPr id="38" name="Freeform 38"/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628566"/>
                </a:solidFill>
                <a:prstDash val="solid"/>
                <a:miter/>
              </a:ln>
            </p:spPr>
          </p:sp>
          <p:sp>
            <p:nvSpPr>
              <p:cNvPr id="39" name="TextBox 39"/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640"/>
                  </a:lnSpc>
                  <a:spcBef>
                    <a:spcPct val="0"/>
                  </a:spcBef>
                </a:pPr>
                <a:r>
                  <a:rPr lang="en-US" sz="2600" dirty="0">
                    <a:solidFill>
                      <a:srgbClr val="727070"/>
                    </a:solidFill>
                    <a:latin typeface="Tlab 레트로라이프"/>
                    <a:ea typeface="Tlab 레트로라이프"/>
                    <a:cs typeface="Tlab 레트로라이프"/>
                    <a:sym typeface="Tlab 레트로라이프"/>
                  </a:rPr>
                  <a:t>04</a:t>
                </a:r>
              </a:p>
            </p:txBody>
          </p:sp>
        </p:grpSp>
        <p:sp>
          <p:nvSpPr>
            <p:cNvPr id="48" name="TextBox 48"/>
            <p:cNvSpPr txBox="1"/>
            <p:nvPr/>
          </p:nvSpPr>
          <p:spPr>
            <a:xfrm>
              <a:off x="11561558" y="6025934"/>
              <a:ext cx="3870726" cy="4559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743"/>
                </a:lnSpc>
              </a:pPr>
              <a:r>
                <a:rPr lang="ko-KR" altLang="en-US" sz="2673" dirty="0" smtClean="0">
                  <a:solidFill>
                    <a:srgbClr val="658C6A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세부 기술 </a:t>
              </a:r>
              <a:r>
                <a:rPr lang="en-US" altLang="ko-KR" sz="2673" dirty="0" smtClean="0">
                  <a:solidFill>
                    <a:srgbClr val="658C6A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– </a:t>
              </a:r>
              <a:r>
                <a:rPr lang="ko-KR" altLang="en-US" sz="2673" dirty="0" err="1" smtClean="0">
                  <a:solidFill>
                    <a:srgbClr val="658C6A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로직</a:t>
              </a:r>
              <a:r>
                <a:rPr lang="ko-KR" altLang="en-US" sz="2673" dirty="0" smtClean="0">
                  <a:solidFill>
                    <a:srgbClr val="658C6A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 구조</a:t>
              </a:r>
              <a:endParaRPr lang="en-US" sz="2673" dirty="0">
                <a:solidFill>
                  <a:srgbClr val="658C6A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endParaRPr>
            </a:p>
          </p:txBody>
        </p:sp>
      </p:grpSp>
      <p:grpSp>
        <p:nvGrpSpPr>
          <p:cNvPr id="52" name="그룹 51"/>
          <p:cNvGrpSpPr/>
          <p:nvPr/>
        </p:nvGrpSpPr>
        <p:grpSpPr>
          <a:xfrm>
            <a:off x="10492706" y="8284619"/>
            <a:ext cx="4837099" cy="703579"/>
            <a:chOff x="10492706" y="8284619"/>
            <a:chExt cx="4837099" cy="703579"/>
          </a:xfrm>
        </p:grpSpPr>
        <p:grpSp>
          <p:nvGrpSpPr>
            <p:cNvPr id="28" name="Group 28"/>
            <p:cNvGrpSpPr/>
            <p:nvPr/>
          </p:nvGrpSpPr>
          <p:grpSpPr>
            <a:xfrm>
              <a:off x="10492706" y="8284619"/>
              <a:ext cx="818710" cy="703579"/>
              <a:chOff x="0" y="0"/>
              <a:chExt cx="812800" cy="698500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628566"/>
                </a:solidFill>
                <a:prstDash val="solid"/>
                <a:miter/>
              </a:ln>
            </p:spPr>
          </p:sp>
          <p:sp>
            <p:nvSpPr>
              <p:cNvPr id="30" name="TextBox 30"/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640"/>
                  </a:lnSpc>
                  <a:spcBef>
                    <a:spcPct val="0"/>
                  </a:spcBef>
                </a:pPr>
                <a:r>
                  <a:rPr lang="en-US" sz="2600">
                    <a:solidFill>
                      <a:srgbClr val="727070"/>
                    </a:solidFill>
                    <a:latin typeface="Tlab 레트로라이프"/>
                    <a:ea typeface="Tlab 레트로라이프"/>
                    <a:cs typeface="Tlab 레트로라이프"/>
                    <a:sym typeface="Tlab 레트로라이프"/>
                  </a:rPr>
                  <a:t>06</a:t>
                </a:r>
              </a:p>
            </p:txBody>
          </p:sp>
        </p:grpSp>
        <p:sp>
          <p:nvSpPr>
            <p:cNvPr id="50" name="TextBox 50"/>
            <p:cNvSpPr txBox="1"/>
            <p:nvPr/>
          </p:nvSpPr>
          <p:spPr>
            <a:xfrm>
              <a:off x="11530491" y="8379852"/>
              <a:ext cx="3799314" cy="4559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743"/>
                </a:lnSpc>
              </a:pPr>
              <a:r>
                <a:rPr lang="en-US" sz="2673" dirty="0" smtClean="0">
                  <a:solidFill>
                    <a:srgbClr val="658C6A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Q&amp;A</a:t>
              </a:r>
              <a:endParaRPr lang="en-US" sz="2673" dirty="0">
                <a:solidFill>
                  <a:srgbClr val="658C6A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1" name="Group 11"/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/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628566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485849"/>
                </a:solidFill>
                <a:prstDash val="solid"/>
                <a:miter/>
              </a:ln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7" name="TextBox 27"/>
          <p:cNvSpPr txBox="1"/>
          <p:nvPr/>
        </p:nvSpPr>
        <p:spPr>
          <a:xfrm>
            <a:off x="3870789" y="1401775"/>
            <a:ext cx="6110274" cy="1211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 dirty="0" err="1" smtClean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개요</a:t>
            </a:r>
            <a:endParaRPr lang="en-US" sz="6999" dirty="0">
              <a:solidFill>
                <a:srgbClr val="485849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1822669" y="989012"/>
            <a:ext cx="2048120" cy="1765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491"/>
              </a:lnSpc>
            </a:pPr>
            <a:r>
              <a:rPr lang="en-US" sz="10350" b="1">
                <a:solidFill>
                  <a:srgbClr val="8CB791">
                    <a:alpha val="73725"/>
                  </a:srgbClr>
                </a:solidFill>
                <a:latin typeface="Tlab 레트로라이프 Bold"/>
                <a:ea typeface="Tlab 레트로라이프 Bold"/>
                <a:cs typeface="Tlab 레트로라이프 Bold"/>
                <a:sym typeface="Tlab 레트로라이프 Bold"/>
              </a:rPr>
              <a:t>01</a:t>
            </a:r>
          </a:p>
        </p:txBody>
      </p:sp>
      <p:sp>
        <p:nvSpPr>
          <p:cNvPr id="33" name="TextBox 21"/>
          <p:cNvSpPr txBox="1"/>
          <p:nvPr/>
        </p:nvSpPr>
        <p:spPr>
          <a:xfrm>
            <a:off x="1698352" y="3897659"/>
            <a:ext cx="4057407" cy="1687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896"/>
              </a:lnSpc>
            </a:pPr>
            <a:r>
              <a:rPr lang="ko-KR" altLang="en-US" sz="6600" b="1" dirty="0" smtClean="0">
                <a:solidFill>
                  <a:srgbClr val="658C6A"/>
                </a:solidFill>
                <a:latin typeface="Tlab 레트로라이프" panose="020B0600000101010101" charset="-127"/>
                <a:ea typeface="Tlab 레트로라이프" panose="020B0600000101010101" charset="-127"/>
                <a:cs typeface="Montserrat Bold"/>
                <a:sym typeface="Montserrat Bold"/>
              </a:rPr>
              <a:t>목표</a:t>
            </a:r>
            <a:endParaRPr lang="en-US" sz="8800" b="1" dirty="0">
              <a:solidFill>
                <a:srgbClr val="658C6A"/>
              </a:solidFill>
              <a:latin typeface="Tlab 레트로라이프" panose="020B0600000101010101" charset="-127"/>
              <a:ea typeface="Tlab 레트로라이프" panose="020B0600000101010101" charset="-127"/>
              <a:cs typeface="Montserrat Bold"/>
              <a:sym typeface="Montserrat Bold"/>
            </a:endParaRPr>
          </a:p>
        </p:txBody>
      </p:sp>
      <p:sp>
        <p:nvSpPr>
          <p:cNvPr id="36" name="TextBox 24"/>
          <p:cNvSpPr txBox="1"/>
          <p:nvPr/>
        </p:nvSpPr>
        <p:spPr>
          <a:xfrm>
            <a:off x="1239258" y="6165016"/>
            <a:ext cx="5138082" cy="11798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620"/>
              </a:lnSpc>
            </a:pPr>
            <a:r>
              <a:rPr lang="en-US" sz="3300" dirty="0" smtClean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LCD 1602</a:t>
            </a:r>
            <a:r>
              <a:rPr lang="ko-KR" altLang="en-US" sz="3300" dirty="0" smtClean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를 이용한 게임 제작</a:t>
            </a:r>
            <a:endParaRPr lang="en-US" sz="3300" dirty="0">
              <a:solidFill>
                <a:srgbClr val="485849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sp>
        <p:nvSpPr>
          <p:cNvPr id="38" name="TextBox 26"/>
          <p:cNvSpPr txBox="1"/>
          <p:nvPr/>
        </p:nvSpPr>
        <p:spPr>
          <a:xfrm>
            <a:off x="12509425" y="6165016"/>
            <a:ext cx="4085915" cy="5899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620"/>
              </a:lnSpc>
            </a:pPr>
            <a:r>
              <a:rPr lang="en-US" sz="3300" dirty="0" smtClean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Update -&gt; Render</a:t>
            </a:r>
            <a:endParaRPr lang="en-US" sz="3300" dirty="0">
              <a:solidFill>
                <a:srgbClr val="485849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sp>
        <p:nvSpPr>
          <p:cNvPr id="39" name="TextBox 27"/>
          <p:cNvSpPr txBox="1"/>
          <p:nvPr/>
        </p:nvSpPr>
        <p:spPr>
          <a:xfrm>
            <a:off x="1698352" y="7402877"/>
            <a:ext cx="4121287" cy="7950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 dirty="0" smtClean="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LCD 1602</a:t>
            </a:r>
            <a:r>
              <a:rPr lang="ko-KR" altLang="en-US" sz="2199" dirty="0" smtClean="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의 </a:t>
            </a:r>
            <a:r>
              <a:rPr lang="en-US" altLang="ko-KR" sz="2199" dirty="0" smtClean="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CGRAM</a:t>
            </a:r>
            <a:r>
              <a:rPr lang="ko-KR" altLang="en-US" sz="2199" dirty="0" smtClean="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을 활용하여 </a:t>
            </a:r>
            <a:r>
              <a:rPr lang="en-US" sz="2199" dirty="0" smtClean="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80x16 pixel</a:t>
            </a:r>
            <a:r>
              <a:rPr lang="ko-KR" altLang="en-US" sz="2199" dirty="0" smtClean="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을 사용한 게임 구현</a:t>
            </a:r>
            <a:endParaRPr lang="en-US" sz="2199" dirty="0">
              <a:solidFill>
                <a:srgbClr val="485849"/>
              </a:solidFill>
              <a:latin typeface="TDTD순고딕"/>
              <a:ea typeface="TDTD순고딕"/>
              <a:cs typeface="TDTD순고딕"/>
              <a:sym typeface="TDTD순고딕"/>
            </a:endParaRPr>
          </a:p>
        </p:txBody>
      </p:sp>
      <p:sp>
        <p:nvSpPr>
          <p:cNvPr id="40" name="TextBox 28"/>
          <p:cNvSpPr txBox="1"/>
          <p:nvPr/>
        </p:nvSpPr>
        <p:spPr>
          <a:xfrm>
            <a:off x="7446196" y="6225519"/>
            <a:ext cx="3287827" cy="15901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79"/>
              </a:lnSpc>
            </a:pPr>
            <a:r>
              <a:rPr lang="en-US" sz="2199" b="1" dirty="0" smtClean="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LCD1602</a:t>
            </a:r>
          </a:p>
          <a:p>
            <a:pPr algn="r">
              <a:lnSpc>
                <a:spcPts val="3079"/>
              </a:lnSpc>
            </a:pPr>
            <a:r>
              <a:rPr lang="en-US" sz="2199" b="1" dirty="0" err="1" smtClean="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JoyStick</a:t>
            </a:r>
            <a:endParaRPr lang="en-US" sz="2199" b="1" dirty="0" smtClean="0">
              <a:solidFill>
                <a:srgbClr val="485849"/>
              </a:solidFill>
              <a:latin typeface="TDTD순고딕"/>
              <a:ea typeface="TDTD순고딕"/>
              <a:cs typeface="TDTD순고딕"/>
              <a:sym typeface="TDTD순고딕"/>
            </a:endParaRPr>
          </a:p>
          <a:p>
            <a:pPr>
              <a:lnSpc>
                <a:spcPts val="3079"/>
              </a:lnSpc>
            </a:pPr>
            <a:r>
              <a:rPr lang="en-US" sz="2199" b="1" dirty="0" smtClean="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Buzzer</a:t>
            </a:r>
          </a:p>
          <a:p>
            <a:pPr algn="r">
              <a:lnSpc>
                <a:spcPts val="3079"/>
              </a:lnSpc>
            </a:pPr>
            <a:r>
              <a:rPr lang="en-US" sz="2199" b="1" dirty="0" smtClean="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UART</a:t>
            </a:r>
            <a:endParaRPr lang="en-US" sz="2199" b="1" dirty="0">
              <a:solidFill>
                <a:srgbClr val="485849"/>
              </a:solidFill>
              <a:latin typeface="TDTD순고딕"/>
              <a:ea typeface="TDTD순고딕"/>
              <a:cs typeface="TDTD순고딕"/>
              <a:sym typeface="TDTD순고딕"/>
            </a:endParaRPr>
          </a:p>
        </p:txBody>
      </p:sp>
      <p:sp>
        <p:nvSpPr>
          <p:cNvPr id="41" name="TextBox 29"/>
          <p:cNvSpPr txBox="1"/>
          <p:nvPr/>
        </p:nvSpPr>
        <p:spPr>
          <a:xfrm>
            <a:off x="13018985" y="7070843"/>
            <a:ext cx="3287827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ko-KR" altLang="en-US" sz="2199" dirty="0" smtClean="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게임 코딩의 기본 구조 도입</a:t>
            </a:r>
            <a:endParaRPr lang="en-US" sz="2199" dirty="0">
              <a:solidFill>
                <a:srgbClr val="485849"/>
              </a:solidFill>
              <a:latin typeface="TDTD순고딕"/>
              <a:ea typeface="TDTD순고딕"/>
              <a:cs typeface="TDTD순고딕"/>
              <a:sym typeface="TDTD순고딕"/>
            </a:endParaRPr>
          </a:p>
        </p:txBody>
      </p:sp>
      <p:sp>
        <p:nvSpPr>
          <p:cNvPr id="42" name="AutoShape 30"/>
          <p:cNvSpPr/>
          <p:nvPr/>
        </p:nvSpPr>
        <p:spPr>
          <a:xfrm flipH="1" flipV="1">
            <a:off x="6435528" y="4527630"/>
            <a:ext cx="0" cy="4197270"/>
          </a:xfrm>
          <a:prstGeom prst="line">
            <a:avLst/>
          </a:prstGeom>
          <a:ln w="19050" cap="flat">
            <a:solidFill>
              <a:srgbClr val="485849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44" name="TextBox 21"/>
          <p:cNvSpPr txBox="1"/>
          <p:nvPr/>
        </p:nvSpPr>
        <p:spPr>
          <a:xfrm>
            <a:off x="7121504" y="3901167"/>
            <a:ext cx="4057407" cy="1687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896"/>
              </a:lnSpc>
            </a:pPr>
            <a:r>
              <a:rPr lang="ko-KR" altLang="en-US" sz="6600" b="1" dirty="0" smtClean="0">
                <a:solidFill>
                  <a:srgbClr val="658C6A"/>
                </a:solidFill>
                <a:latin typeface="Tlab 레트로라이프" panose="020B0600000101010101" charset="-127"/>
                <a:ea typeface="Tlab 레트로라이프" panose="020B0600000101010101" charset="-127"/>
                <a:cs typeface="Montserrat Bold"/>
                <a:sym typeface="Montserrat Bold"/>
              </a:rPr>
              <a:t>사용 모듈</a:t>
            </a:r>
            <a:endParaRPr lang="en-US" sz="6600" b="1" dirty="0">
              <a:solidFill>
                <a:srgbClr val="658C6A"/>
              </a:solidFill>
              <a:latin typeface="Tlab 레트로라이프" panose="020B0600000101010101" charset="-127"/>
              <a:ea typeface="Tlab 레트로라이프" panose="020B0600000101010101" charset="-127"/>
              <a:cs typeface="Montserrat Bold"/>
              <a:sym typeface="Montserrat Bold"/>
            </a:endParaRPr>
          </a:p>
        </p:txBody>
      </p:sp>
      <p:sp>
        <p:nvSpPr>
          <p:cNvPr id="45" name="TextBox 21"/>
          <p:cNvSpPr txBox="1"/>
          <p:nvPr/>
        </p:nvSpPr>
        <p:spPr>
          <a:xfrm>
            <a:off x="12572189" y="3897530"/>
            <a:ext cx="4057407" cy="19107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896"/>
              </a:lnSpc>
            </a:pPr>
            <a:r>
              <a:rPr lang="ko-KR" altLang="en-US" sz="6600" b="1" dirty="0" smtClean="0">
                <a:solidFill>
                  <a:srgbClr val="658C6A"/>
                </a:solidFill>
                <a:latin typeface="Tlab 레트로라이프" panose="020B0600000101010101" charset="-127"/>
                <a:ea typeface="Tlab 레트로라이프" panose="020B0600000101010101" charset="-127"/>
                <a:cs typeface="Montserrat Bold"/>
                <a:sym typeface="Montserrat Bold"/>
              </a:rPr>
              <a:t>게임 구조</a:t>
            </a:r>
            <a:endParaRPr lang="en-US" sz="6600" b="1" dirty="0">
              <a:solidFill>
                <a:srgbClr val="658C6A"/>
              </a:solidFill>
              <a:latin typeface="Tlab 레트로라이프" panose="020B0600000101010101" charset="-127"/>
              <a:ea typeface="Tlab 레트로라이프" panose="020B0600000101010101" charset="-127"/>
              <a:cs typeface="Montserrat Bold"/>
              <a:sym typeface="Montserrat Bold"/>
            </a:endParaRPr>
          </a:p>
        </p:txBody>
      </p:sp>
      <p:sp>
        <p:nvSpPr>
          <p:cNvPr id="46" name="AutoShape 30"/>
          <p:cNvSpPr/>
          <p:nvPr/>
        </p:nvSpPr>
        <p:spPr>
          <a:xfrm flipH="1" flipV="1">
            <a:off x="11811000" y="4518196"/>
            <a:ext cx="0" cy="4197270"/>
          </a:xfrm>
          <a:prstGeom prst="line">
            <a:avLst/>
          </a:prstGeom>
          <a:ln w="19050" cap="flat">
            <a:solidFill>
              <a:srgbClr val="485849"/>
            </a:solidFill>
            <a:prstDash val="sysDot"/>
            <a:headEnd type="none" w="sm" len="sm"/>
            <a:tailEnd type="none" w="sm" len="sm"/>
          </a:ln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1" name="Group 11"/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/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628566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485849"/>
                </a:solidFill>
                <a:prstDash val="solid"/>
                <a:miter/>
              </a:ln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4041626" y="1388861"/>
            <a:ext cx="5796179" cy="12567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ko-KR" altLang="en-US" sz="6999" smtClean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프로젝트 결과</a:t>
            </a:r>
            <a:endParaRPr lang="en-US" sz="6999" dirty="0">
              <a:solidFill>
                <a:srgbClr val="485849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822669" y="989012"/>
            <a:ext cx="2048120" cy="1765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491"/>
              </a:lnSpc>
            </a:pPr>
            <a:r>
              <a:rPr lang="en-US" sz="10350" b="1">
                <a:solidFill>
                  <a:srgbClr val="8CB791">
                    <a:alpha val="73725"/>
                  </a:srgbClr>
                </a:solidFill>
                <a:latin typeface="Tlab 레트로라이프 Bold"/>
                <a:ea typeface="Tlab 레트로라이프 Bold"/>
                <a:cs typeface="Tlab 레트로라이프 Bold"/>
                <a:sym typeface="Tlab 레트로라이프 Bold"/>
              </a:rPr>
              <a:t>02</a:t>
            </a:r>
          </a:p>
        </p:txBody>
      </p:sp>
      <p:pic>
        <p:nvPicPr>
          <p:cNvPr id="51" name="그림 5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2825340"/>
            <a:ext cx="3739451" cy="2220299"/>
          </a:xfrm>
          <a:prstGeom prst="rect">
            <a:avLst/>
          </a:prstGeom>
        </p:spPr>
      </p:pic>
      <p:sp>
        <p:nvSpPr>
          <p:cNvPr id="52" name="TextBox 24"/>
          <p:cNvSpPr txBox="1"/>
          <p:nvPr/>
        </p:nvSpPr>
        <p:spPr>
          <a:xfrm>
            <a:off x="1649794" y="5045639"/>
            <a:ext cx="2622728" cy="5899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620"/>
              </a:lnSpc>
            </a:pPr>
            <a:r>
              <a:rPr lang="ko-KR" altLang="en-US" sz="2800" dirty="0" smtClean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（１）시작 화면</a:t>
            </a:r>
            <a:endParaRPr lang="en-US" sz="2800" dirty="0">
              <a:solidFill>
                <a:srgbClr val="485849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pic>
        <p:nvPicPr>
          <p:cNvPr id="53" name="그림 5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870" y="5754900"/>
            <a:ext cx="3640110" cy="2181138"/>
          </a:xfrm>
          <a:prstGeom prst="rect">
            <a:avLst/>
          </a:prstGeom>
        </p:spPr>
      </p:pic>
      <p:sp>
        <p:nvSpPr>
          <p:cNvPr id="54" name="TextBox 24"/>
          <p:cNvSpPr txBox="1"/>
          <p:nvPr/>
        </p:nvSpPr>
        <p:spPr>
          <a:xfrm>
            <a:off x="1383325" y="7911340"/>
            <a:ext cx="3155666" cy="5899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620"/>
              </a:lnSpc>
            </a:pPr>
            <a:r>
              <a:rPr lang="ko-KR" altLang="en-US" sz="2800" dirty="0" smtClean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（</a:t>
            </a:r>
            <a:r>
              <a:rPr lang="en-US" altLang="ko-KR" sz="2800" dirty="0" smtClean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3</a:t>
            </a:r>
            <a:r>
              <a:rPr lang="ko-KR" altLang="en-US" sz="2800" dirty="0" smtClean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）대기</a:t>
            </a:r>
            <a:r>
              <a:rPr lang="ko-KR" altLang="en-US" sz="2800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 </a:t>
            </a:r>
            <a:r>
              <a:rPr lang="ko-KR" altLang="en-US" sz="2800" dirty="0" smtClean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화면</a:t>
            </a:r>
            <a:endParaRPr lang="en-US" sz="2800" dirty="0">
              <a:solidFill>
                <a:srgbClr val="485849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pic>
        <p:nvPicPr>
          <p:cNvPr id="55" name="그림 5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2825340"/>
            <a:ext cx="3725888" cy="2181138"/>
          </a:xfrm>
          <a:prstGeom prst="rect">
            <a:avLst/>
          </a:prstGeom>
        </p:spPr>
      </p:pic>
      <p:sp>
        <p:nvSpPr>
          <p:cNvPr id="56" name="TextBox 24"/>
          <p:cNvSpPr txBox="1"/>
          <p:nvPr/>
        </p:nvSpPr>
        <p:spPr>
          <a:xfrm>
            <a:off x="5036401" y="5045639"/>
            <a:ext cx="3600433" cy="5899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620"/>
              </a:lnSpc>
            </a:pPr>
            <a:r>
              <a:rPr lang="ko-KR" altLang="en-US" sz="2800" dirty="0" smtClean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（</a:t>
            </a:r>
            <a:r>
              <a:rPr lang="en-US" altLang="ko-KR" sz="2800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2</a:t>
            </a:r>
            <a:r>
              <a:rPr lang="ko-KR" altLang="en-US" sz="2800" dirty="0" smtClean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）메뉴</a:t>
            </a:r>
            <a:r>
              <a:rPr lang="ko-KR" altLang="en-US" sz="2800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 </a:t>
            </a:r>
            <a:r>
              <a:rPr lang="ko-KR" altLang="en-US" sz="2800" dirty="0" smtClean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화면</a:t>
            </a:r>
            <a:endParaRPr lang="en-US" sz="2800" dirty="0">
              <a:solidFill>
                <a:srgbClr val="485849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pic>
        <p:nvPicPr>
          <p:cNvPr id="57" name="그림 5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5754901"/>
            <a:ext cx="3658824" cy="2190500"/>
          </a:xfrm>
          <a:prstGeom prst="rect">
            <a:avLst/>
          </a:prstGeom>
        </p:spPr>
      </p:pic>
      <p:sp>
        <p:nvSpPr>
          <p:cNvPr id="58" name="TextBox 24"/>
          <p:cNvSpPr txBox="1"/>
          <p:nvPr/>
        </p:nvSpPr>
        <p:spPr>
          <a:xfrm>
            <a:off x="4965462" y="7909099"/>
            <a:ext cx="3964020" cy="5899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620"/>
              </a:lnSpc>
            </a:pPr>
            <a:r>
              <a:rPr lang="ko-KR" altLang="en-US" sz="2800" dirty="0" smtClean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（</a:t>
            </a:r>
            <a:r>
              <a:rPr lang="en-US" altLang="ko-KR" sz="2800" dirty="0" smtClean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4</a:t>
            </a:r>
            <a:r>
              <a:rPr lang="ko-KR" altLang="en-US" sz="2800" dirty="0" smtClean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）게임 화면</a:t>
            </a:r>
            <a:endParaRPr lang="en-US" sz="2800" dirty="0">
              <a:solidFill>
                <a:srgbClr val="485849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pic>
        <p:nvPicPr>
          <p:cNvPr id="62" name="그림 61">
            <a:hlinkClick r:id="rId11"/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4546" y="2877776"/>
            <a:ext cx="4762500" cy="4762500"/>
          </a:xfrm>
          <a:prstGeom prst="rect">
            <a:avLst/>
          </a:prstGeom>
        </p:spPr>
      </p:pic>
      <p:sp>
        <p:nvSpPr>
          <p:cNvPr id="63" name="TextBox 24"/>
          <p:cNvSpPr txBox="1"/>
          <p:nvPr/>
        </p:nvSpPr>
        <p:spPr>
          <a:xfrm>
            <a:off x="10943609" y="6550516"/>
            <a:ext cx="3964020" cy="5899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620"/>
              </a:lnSpc>
            </a:pPr>
            <a:r>
              <a:rPr lang="ko-KR" altLang="en-US" sz="2800" dirty="0" smtClean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（</a:t>
            </a:r>
            <a:r>
              <a:rPr lang="en-US" altLang="ko-KR" sz="2800" dirty="0" smtClean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5</a:t>
            </a:r>
            <a:r>
              <a:rPr lang="ko-KR" altLang="en-US" sz="2800" dirty="0" smtClean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）게임 진행</a:t>
            </a:r>
            <a:endParaRPr lang="en-US" sz="2800" dirty="0">
              <a:solidFill>
                <a:srgbClr val="485849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sp>
        <p:nvSpPr>
          <p:cNvPr id="64" name="TextBox 27"/>
          <p:cNvSpPr txBox="1"/>
          <p:nvPr/>
        </p:nvSpPr>
        <p:spPr>
          <a:xfrm>
            <a:off x="10988535" y="3641808"/>
            <a:ext cx="4121287" cy="3751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 dirty="0" smtClean="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(YouTube Link)</a:t>
            </a:r>
            <a:endParaRPr lang="en-US" sz="2199" dirty="0">
              <a:solidFill>
                <a:srgbClr val="485849"/>
              </a:solidFill>
              <a:latin typeface="TDTD순고딕"/>
              <a:ea typeface="TDTD순고딕"/>
              <a:cs typeface="TDTD순고딕"/>
              <a:sym typeface="TDTD순고딕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1" name="Group 11"/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/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628566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658C6A"/>
                </a:solidFill>
                <a:prstDash val="solid"/>
                <a:miter/>
              </a:ln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4041627" y="1388861"/>
            <a:ext cx="10042160" cy="12567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ko-KR" altLang="en-US" sz="6999" dirty="0" smtClean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세부</a:t>
            </a:r>
            <a:r>
              <a:rPr lang="en-US" sz="6999" dirty="0" smtClean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 </a:t>
            </a:r>
            <a:r>
              <a:rPr lang="ko-KR" altLang="en-US" sz="6999" dirty="0" smtClean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기술 </a:t>
            </a:r>
            <a:r>
              <a:rPr lang="en-US" altLang="ko-KR" sz="6999" dirty="0" smtClean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– LCD1602</a:t>
            </a:r>
            <a:endParaRPr lang="en-US" sz="6999" dirty="0">
              <a:solidFill>
                <a:srgbClr val="485849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822669" y="989012"/>
            <a:ext cx="2048120" cy="1765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491"/>
              </a:lnSpc>
            </a:pPr>
            <a:r>
              <a:rPr lang="en-US" sz="10350" b="1" dirty="0">
                <a:solidFill>
                  <a:srgbClr val="8CB791">
                    <a:alpha val="73725"/>
                  </a:srgbClr>
                </a:solidFill>
                <a:latin typeface="Tlab 레트로라이프 Bold"/>
                <a:ea typeface="Tlab 레트로라이프 Bold"/>
                <a:cs typeface="Tlab 레트로라이프 Bold"/>
                <a:sym typeface="Tlab 레트로라이프 Bold"/>
              </a:rPr>
              <a:t>03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14179928" y="3340829"/>
            <a:ext cx="722396" cy="922626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3079"/>
              </a:lnSpc>
            </a:pPr>
            <a:r>
              <a:rPr lang="en-US" sz="2199" dirty="0" smtClean="0">
                <a:solidFill>
                  <a:srgbClr val="FFFFFA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4</a:t>
            </a:r>
            <a:endParaRPr lang="en-US" sz="2199" dirty="0">
              <a:solidFill>
                <a:srgbClr val="FFFFFA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pic>
        <p:nvPicPr>
          <p:cNvPr id="62" name="그림 61"/>
          <p:cNvPicPr>
            <a:picLocks noChangeAspect="1"/>
          </p:cNvPicPr>
          <p:nvPr/>
        </p:nvPicPr>
        <p:blipFill rotWithShape="1">
          <a:blip r:embed="rId7"/>
          <a:srcRect l="13473" r="20559"/>
          <a:stretch/>
        </p:blipFill>
        <p:spPr>
          <a:xfrm rot="16200000">
            <a:off x="3067699" y="2253642"/>
            <a:ext cx="2438401" cy="4928460"/>
          </a:xfrm>
          <a:prstGeom prst="rect">
            <a:avLst/>
          </a:prstGeom>
        </p:spPr>
      </p:pic>
      <p:pic>
        <p:nvPicPr>
          <p:cNvPr id="63" name="그림 62"/>
          <p:cNvPicPr>
            <a:picLocks noChangeAspect="1"/>
          </p:cNvPicPr>
          <p:nvPr/>
        </p:nvPicPr>
        <p:blipFill rotWithShape="1">
          <a:blip r:embed="rId8"/>
          <a:srcRect l="9912"/>
          <a:stretch/>
        </p:blipFill>
        <p:spPr>
          <a:xfrm>
            <a:off x="2057400" y="6100526"/>
            <a:ext cx="2133600" cy="3157774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sp>
        <p:nvSpPr>
          <p:cNvPr id="2048" name="직사각형 2047"/>
          <p:cNvSpPr/>
          <p:nvPr/>
        </p:nvSpPr>
        <p:spPr>
          <a:xfrm>
            <a:off x="2299908" y="4312514"/>
            <a:ext cx="304800" cy="4909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51" name="꺾인 연결선 2050"/>
          <p:cNvCxnSpPr>
            <a:stCxn id="2048" idx="1"/>
          </p:cNvCxnSpPr>
          <p:nvPr/>
        </p:nvCxnSpPr>
        <p:spPr>
          <a:xfrm rot="10800000" flipV="1">
            <a:off x="2057400" y="4557980"/>
            <a:ext cx="242508" cy="3130808"/>
          </a:xfrm>
          <a:prstGeom prst="bentConnector3">
            <a:avLst>
              <a:gd name="adj1" fmla="val 340899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60" name="직선 연결선 2059"/>
          <p:cNvCxnSpPr/>
          <p:nvPr/>
        </p:nvCxnSpPr>
        <p:spPr>
          <a:xfrm>
            <a:off x="2299908" y="6363329"/>
            <a:ext cx="1400728" cy="0"/>
          </a:xfrm>
          <a:prstGeom prst="line">
            <a:avLst/>
          </a:prstGeom>
          <a:ln w="762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065" name="직선 연결선 2064"/>
          <p:cNvCxnSpPr/>
          <p:nvPr/>
        </p:nvCxnSpPr>
        <p:spPr>
          <a:xfrm>
            <a:off x="4041627" y="6556046"/>
            <a:ext cx="0" cy="2590800"/>
          </a:xfrm>
          <a:prstGeom prst="line">
            <a:avLst/>
          </a:prstGeom>
          <a:ln w="762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067" name="직사각형 2066"/>
          <p:cNvSpPr/>
          <p:nvPr/>
        </p:nvSpPr>
        <p:spPr>
          <a:xfrm>
            <a:off x="2446486" y="5977184"/>
            <a:ext cx="1107573" cy="33318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Tlab 레트로라이프" panose="020B0600000101010101" charset="-127"/>
                <a:ea typeface="Tlab 레트로라이프" panose="020B0600000101010101" charset="-127"/>
              </a:rPr>
              <a:t>５픽셀</a:t>
            </a:r>
            <a:endParaRPr lang="ko-KR" altLang="en-US" dirty="0">
              <a:latin typeface="Tlab 레트로라이프" panose="020B0600000101010101" charset="-127"/>
              <a:ea typeface="Tlab 레트로라이프" panose="020B0600000101010101" charset="-127"/>
            </a:endParaRPr>
          </a:p>
        </p:txBody>
      </p:sp>
      <p:sp>
        <p:nvSpPr>
          <p:cNvPr id="90" name="직사각형 89"/>
          <p:cNvSpPr/>
          <p:nvPr/>
        </p:nvSpPr>
        <p:spPr>
          <a:xfrm>
            <a:off x="4083283" y="7608901"/>
            <a:ext cx="1107573" cy="33318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Tlab 레트로라이프" panose="020B0600000101010101" charset="-127"/>
                <a:ea typeface="Tlab 레트로라이프" panose="020B0600000101010101" charset="-127"/>
              </a:rPr>
              <a:t>８</a:t>
            </a:r>
            <a:r>
              <a:rPr lang="ko-KR" altLang="en-US" dirty="0" smtClean="0">
                <a:latin typeface="Tlab 레트로라이프" panose="020B0600000101010101" charset="-127"/>
                <a:ea typeface="Tlab 레트로라이프" panose="020B0600000101010101" charset="-127"/>
              </a:rPr>
              <a:t>픽셀</a:t>
            </a:r>
            <a:endParaRPr lang="ko-KR" altLang="en-US" dirty="0">
              <a:latin typeface="Tlab 레트로라이프" panose="020B0600000101010101" charset="-127"/>
              <a:ea typeface="Tlab 레트로라이프" panose="020B0600000101010101" charset="-127"/>
            </a:endParaRPr>
          </a:p>
        </p:txBody>
      </p:sp>
      <p:sp>
        <p:nvSpPr>
          <p:cNvPr id="91" name="AutoShape 30"/>
          <p:cNvSpPr/>
          <p:nvPr/>
        </p:nvSpPr>
        <p:spPr>
          <a:xfrm flipH="1" flipV="1">
            <a:off x="9230171" y="2773036"/>
            <a:ext cx="0" cy="6112528"/>
          </a:xfrm>
          <a:prstGeom prst="line">
            <a:avLst/>
          </a:prstGeom>
          <a:ln w="19050" cap="flat">
            <a:solidFill>
              <a:srgbClr val="485849"/>
            </a:solidFill>
            <a:prstDash val="sysDot"/>
            <a:headEnd type="none" w="sm" len="sm"/>
            <a:tailEnd type="none" w="sm" len="sm"/>
          </a:ln>
        </p:spPr>
      </p:sp>
      <p:graphicFrame>
        <p:nvGraphicFramePr>
          <p:cNvPr id="2070" name="표 206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8146413"/>
              </p:ext>
            </p:extLst>
          </p:nvPr>
        </p:nvGraphicFramePr>
        <p:xfrm>
          <a:off x="5337245" y="6924346"/>
          <a:ext cx="3650531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25101">
                  <a:extLst>
                    <a:ext uri="{9D8B030D-6E8A-4147-A177-3AD203B41FA5}">
                      <a16:colId xmlns:a16="http://schemas.microsoft.com/office/drawing/2014/main" val="2930804154"/>
                    </a:ext>
                  </a:extLst>
                </a:gridCol>
                <a:gridCol w="825430">
                  <a:extLst>
                    <a:ext uri="{9D8B030D-6E8A-4147-A177-3AD203B41FA5}">
                      <a16:colId xmlns:a16="http://schemas.microsoft.com/office/drawing/2014/main" val="16587285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 smtClean="0">
                          <a:latin typeface="Tlab 레트로라이프" panose="020B0600000101010101" charset="-127"/>
                          <a:ea typeface="Tlab 레트로라이프" panose="020B0600000101010101" charset="-127"/>
                        </a:rPr>
                        <a:t>칸</a:t>
                      </a:r>
                      <a:endParaRPr lang="ko-KR" altLang="en-US" b="0" dirty="0">
                        <a:latin typeface="Tlab 레트로라이프" panose="020B0600000101010101" charset="-127"/>
                        <a:ea typeface="Tlab 레트로라이프" panose="020B0600000101010101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 smtClean="0">
                          <a:latin typeface="Tlab 레트로라이프" panose="020B0600000101010101" charset="-127"/>
                          <a:ea typeface="Tlab 레트로라이프" panose="020B0600000101010101" charset="-127"/>
                        </a:rPr>
                        <a:t>픽셀</a:t>
                      </a:r>
                      <a:endParaRPr lang="ko-KR" altLang="en-US" b="0" dirty="0">
                        <a:latin typeface="Tlab 레트로라이프" panose="020B0600000101010101" charset="-127"/>
                        <a:ea typeface="Tlab 레트로라이프" panose="020B0600000101010101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85611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 smtClean="0">
                          <a:latin typeface="Tlab 레트로라이프" panose="020B0600000101010101" charset="-127"/>
                          <a:ea typeface="Tlab 레트로라이프" panose="020B0600000101010101" charset="-127"/>
                        </a:rPr>
                        <a:t>한 칸의 가로 픽셀</a:t>
                      </a:r>
                      <a:endParaRPr lang="ko-KR" altLang="en-US" b="0" dirty="0">
                        <a:latin typeface="Tlab 레트로라이프" panose="020B0600000101010101" charset="-127"/>
                        <a:ea typeface="Tlab 레트로라이프" panose="020B0600000101010101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 smtClean="0">
                          <a:latin typeface="Tlab 레트로라이프" panose="020B0600000101010101" charset="-127"/>
                          <a:ea typeface="Tlab 레트로라이프" panose="020B0600000101010101" charset="-127"/>
                        </a:rPr>
                        <a:t>５</a:t>
                      </a:r>
                      <a:endParaRPr lang="ko-KR" altLang="en-US" b="0" dirty="0">
                        <a:latin typeface="Tlab 레트로라이프" panose="020B0600000101010101" charset="-127"/>
                        <a:ea typeface="Tlab 레트로라이프" panose="020B0600000101010101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63855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 smtClean="0">
                          <a:latin typeface="Tlab 레트로라이프" panose="020B0600000101010101" charset="-127"/>
                          <a:ea typeface="Tlab 레트로라이프" panose="020B0600000101010101" charset="-127"/>
                        </a:rPr>
                        <a:t>한 칸의 세로 픽셀</a:t>
                      </a:r>
                      <a:endParaRPr lang="ko-KR" altLang="en-US" b="0" dirty="0">
                        <a:latin typeface="Tlab 레트로라이프" panose="020B0600000101010101" charset="-127"/>
                        <a:ea typeface="Tlab 레트로라이프" panose="020B0600000101010101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 smtClean="0">
                          <a:latin typeface="Tlab 레트로라이프" panose="020B0600000101010101" charset="-127"/>
                          <a:ea typeface="Tlab 레트로라이프" panose="020B0600000101010101" charset="-127"/>
                        </a:rPr>
                        <a:t>８</a:t>
                      </a:r>
                      <a:endParaRPr lang="ko-KR" altLang="en-US" b="0" dirty="0">
                        <a:latin typeface="Tlab 레트로라이프" panose="020B0600000101010101" charset="-127"/>
                        <a:ea typeface="Tlab 레트로라이프" panose="020B0600000101010101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24960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 smtClean="0">
                          <a:latin typeface="Tlab 레트로라이프" panose="020B0600000101010101" charset="-127"/>
                          <a:ea typeface="Tlab 레트로라이프" panose="020B0600000101010101" charset="-127"/>
                        </a:rPr>
                        <a:t>LCD1602</a:t>
                      </a:r>
                      <a:r>
                        <a:rPr lang="ko-KR" altLang="en-US" b="0" dirty="0" smtClean="0">
                          <a:latin typeface="Tlab 레트로라이프" panose="020B0600000101010101" charset="-127"/>
                          <a:ea typeface="Tlab 레트로라이프" panose="020B0600000101010101" charset="-127"/>
                        </a:rPr>
                        <a:t>의 가로 픽셀</a:t>
                      </a:r>
                      <a:endParaRPr lang="en-US" altLang="ko-KR" b="0" dirty="0" smtClean="0">
                        <a:latin typeface="Tlab 레트로라이프" panose="020B0600000101010101" charset="-127"/>
                        <a:ea typeface="Tlab 레트로라이프" panose="020B0600000101010101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 smtClean="0">
                          <a:latin typeface="Tlab 레트로라이프" panose="020B0600000101010101" charset="-127"/>
                          <a:ea typeface="Tlab 레트로라이프" panose="020B0600000101010101" charset="-127"/>
                        </a:rPr>
                        <a:t>80</a:t>
                      </a:r>
                      <a:endParaRPr lang="ko-KR" altLang="en-US" b="0" dirty="0">
                        <a:latin typeface="Tlab 레트로라이프" panose="020B0600000101010101" charset="-127"/>
                        <a:ea typeface="Tlab 레트로라이프" panose="020B0600000101010101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39298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 smtClean="0">
                          <a:latin typeface="Tlab 레트로라이프" panose="020B0600000101010101" charset="-127"/>
                          <a:ea typeface="Tlab 레트로라이프" panose="020B0600000101010101" charset="-127"/>
                        </a:rPr>
                        <a:t>LCD1602</a:t>
                      </a:r>
                      <a:r>
                        <a:rPr lang="en-US" altLang="ko-KR" b="0" baseline="0" dirty="0" smtClean="0">
                          <a:latin typeface="Tlab 레트로라이프" panose="020B0600000101010101" charset="-127"/>
                          <a:ea typeface="Tlab 레트로라이프" panose="020B0600000101010101" charset="-127"/>
                        </a:rPr>
                        <a:t> </a:t>
                      </a:r>
                      <a:r>
                        <a:rPr lang="ko-KR" altLang="en-US" b="0" dirty="0" smtClean="0">
                          <a:latin typeface="Tlab 레트로라이프" panose="020B0600000101010101" charset="-127"/>
                          <a:ea typeface="Tlab 레트로라이프" panose="020B0600000101010101" charset="-127"/>
                        </a:rPr>
                        <a:t>의 세로 픽셀</a:t>
                      </a:r>
                      <a:endParaRPr lang="ko-KR" altLang="en-US" b="0" dirty="0">
                        <a:latin typeface="Tlab 레트로라이프" panose="020B0600000101010101" charset="-127"/>
                        <a:ea typeface="Tlab 레트로라이프" panose="020B0600000101010101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 smtClean="0">
                          <a:latin typeface="Tlab 레트로라이프" panose="020B0600000101010101" charset="-127"/>
                          <a:ea typeface="Tlab 레트로라이프" panose="020B0600000101010101" charset="-127"/>
                        </a:rPr>
                        <a:t>16</a:t>
                      </a:r>
                      <a:endParaRPr lang="ko-KR" altLang="en-US" b="0" dirty="0">
                        <a:latin typeface="Tlab 레트로라이프" panose="020B0600000101010101" charset="-127"/>
                        <a:ea typeface="Tlab 레트로라이프" panose="020B0600000101010101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8840649"/>
                  </a:ext>
                </a:extLst>
              </a:tr>
            </a:tbl>
          </a:graphicData>
        </a:graphic>
      </p:graphicFrame>
      <p:grpSp>
        <p:nvGrpSpPr>
          <p:cNvPr id="103" name="Group 21"/>
          <p:cNvGrpSpPr/>
          <p:nvPr/>
        </p:nvGrpSpPr>
        <p:grpSpPr>
          <a:xfrm>
            <a:off x="9480098" y="6504842"/>
            <a:ext cx="5267041" cy="2273704"/>
            <a:chOff x="0" y="0"/>
            <a:chExt cx="2091879" cy="932045"/>
          </a:xfrm>
        </p:grpSpPr>
        <p:sp>
          <p:nvSpPr>
            <p:cNvPr id="104" name="Freeform 22"/>
            <p:cNvSpPr/>
            <p:nvPr/>
          </p:nvSpPr>
          <p:spPr>
            <a:xfrm>
              <a:off x="0" y="0"/>
              <a:ext cx="2091879" cy="932045"/>
            </a:xfrm>
            <a:custGeom>
              <a:avLst/>
              <a:gdLst/>
              <a:ahLst/>
              <a:cxnLst/>
              <a:rect l="l" t="t" r="r" b="b"/>
              <a:pathLst>
                <a:path w="2091879" h="932045">
                  <a:moveTo>
                    <a:pt x="29398" y="0"/>
                  </a:moveTo>
                  <a:lnTo>
                    <a:pt x="2062482" y="0"/>
                  </a:lnTo>
                  <a:cubicBezTo>
                    <a:pt x="2070278" y="0"/>
                    <a:pt x="2077756" y="3097"/>
                    <a:pt x="2083269" y="8610"/>
                  </a:cubicBezTo>
                  <a:cubicBezTo>
                    <a:pt x="2088782" y="14123"/>
                    <a:pt x="2091879" y="21601"/>
                    <a:pt x="2091879" y="29398"/>
                  </a:cubicBezTo>
                  <a:lnTo>
                    <a:pt x="2091879" y="902647"/>
                  </a:lnTo>
                  <a:cubicBezTo>
                    <a:pt x="2091879" y="918883"/>
                    <a:pt x="2078717" y="932045"/>
                    <a:pt x="2062482" y="932045"/>
                  </a:cubicBezTo>
                  <a:lnTo>
                    <a:pt x="29398" y="932045"/>
                  </a:lnTo>
                  <a:cubicBezTo>
                    <a:pt x="13162" y="932045"/>
                    <a:pt x="0" y="918883"/>
                    <a:pt x="0" y="902647"/>
                  </a:cubicBezTo>
                  <a:lnTo>
                    <a:pt x="0" y="29398"/>
                  </a:lnTo>
                  <a:cubicBezTo>
                    <a:pt x="0" y="13162"/>
                    <a:pt x="13162" y="0"/>
                    <a:pt x="2939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485849"/>
              </a:solidFill>
              <a:prstDash val="solid"/>
              <a:miter/>
            </a:ln>
          </p:spPr>
        </p:sp>
        <p:sp>
          <p:nvSpPr>
            <p:cNvPr id="105" name="TextBox 23"/>
            <p:cNvSpPr txBox="1"/>
            <p:nvPr/>
          </p:nvSpPr>
          <p:spPr>
            <a:xfrm>
              <a:off x="0" y="-38100"/>
              <a:ext cx="2091879" cy="9701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6" name="TextBox 27"/>
          <p:cNvSpPr txBox="1"/>
          <p:nvPr/>
        </p:nvSpPr>
        <p:spPr>
          <a:xfrm>
            <a:off x="9766149" y="7450787"/>
            <a:ext cx="4694941" cy="107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dirty="0" smtClean="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LCD1602</a:t>
            </a:r>
            <a:r>
              <a:rPr lang="ko-KR" altLang="en-US" sz="2000" dirty="0" smtClean="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의 </a:t>
            </a:r>
            <a:r>
              <a:rPr lang="en-US" altLang="ko-KR" sz="2000" dirty="0" smtClean="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CGRAM</a:t>
            </a:r>
            <a:r>
              <a:rPr lang="ko-KR" altLang="en-US" sz="2000" dirty="0" smtClean="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에는 </a:t>
            </a:r>
            <a:r>
              <a:rPr lang="ko-KR" altLang="en-US" sz="2000" dirty="0" err="1" smtClean="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커스텀</a:t>
            </a:r>
            <a:r>
              <a:rPr lang="ko-KR" altLang="en-US" sz="2000" dirty="0" smtClean="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 캐릭터를 </a:t>
            </a:r>
            <a:r>
              <a:rPr lang="en-US" altLang="ko-KR" sz="2000" dirty="0" smtClean="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8</a:t>
            </a:r>
            <a:r>
              <a:rPr lang="ko-KR" altLang="en-US" sz="2000" dirty="0" smtClean="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개만 작성 가능함</a:t>
            </a:r>
            <a:r>
              <a:rPr lang="en-US" altLang="ko-KR" sz="2000" dirty="0" smtClean="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, </a:t>
            </a:r>
            <a:r>
              <a:rPr lang="ko-KR" altLang="en-US" sz="2000" dirty="0" smtClean="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즉 </a:t>
            </a:r>
            <a:r>
              <a:rPr lang="en-US" altLang="ko-KR" sz="2000" dirty="0" smtClean="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8</a:t>
            </a:r>
            <a:r>
              <a:rPr lang="ko-KR" altLang="en-US" sz="2000" dirty="0" smtClean="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개의 칸만 사용할 수 있음 </a:t>
            </a:r>
            <a:r>
              <a:rPr lang="en-US" altLang="ko-KR" sz="2000" dirty="0" smtClean="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=&gt; </a:t>
            </a:r>
            <a:r>
              <a:rPr lang="en-US" altLang="ko-KR" sz="2000" b="1" dirty="0" smtClean="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8</a:t>
            </a:r>
            <a:r>
              <a:rPr lang="ko-KR" altLang="en-US" sz="2000" b="1" dirty="0" smtClean="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칸 이상 사용 불가</a:t>
            </a:r>
            <a:endParaRPr lang="en-US" sz="2000" b="1" dirty="0">
              <a:solidFill>
                <a:srgbClr val="485849"/>
              </a:solidFill>
              <a:latin typeface="TDTD순고딕"/>
              <a:ea typeface="TDTD순고딕"/>
              <a:cs typeface="TDTD순고딕"/>
              <a:sym typeface="TDTD순고딕"/>
            </a:endParaRPr>
          </a:p>
        </p:txBody>
      </p:sp>
      <p:grpSp>
        <p:nvGrpSpPr>
          <p:cNvPr id="107" name="Group 40"/>
          <p:cNvGrpSpPr/>
          <p:nvPr/>
        </p:nvGrpSpPr>
        <p:grpSpPr>
          <a:xfrm>
            <a:off x="9480098" y="6504842"/>
            <a:ext cx="3358498" cy="726186"/>
            <a:chOff x="0" y="0"/>
            <a:chExt cx="884543" cy="191259"/>
          </a:xfrm>
        </p:grpSpPr>
        <p:sp>
          <p:nvSpPr>
            <p:cNvPr id="108" name="Freeform 41"/>
            <p:cNvSpPr/>
            <p:nvPr/>
          </p:nvSpPr>
          <p:spPr>
            <a:xfrm>
              <a:off x="0" y="0"/>
              <a:ext cx="884543" cy="191259"/>
            </a:xfrm>
            <a:custGeom>
              <a:avLst/>
              <a:gdLst/>
              <a:ahLst/>
              <a:cxnLst/>
              <a:rect l="l" t="t" r="r" b="b"/>
              <a:pathLst>
                <a:path w="884543" h="191259">
                  <a:moveTo>
                    <a:pt x="29967" y="0"/>
                  </a:moveTo>
                  <a:lnTo>
                    <a:pt x="854576" y="0"/>
                  </a:lnTo>
                  <a:cubicBezTo>
                    <a:pt x="871126" y="0"/>
                    <a:pt x="884543" y="13417"/>
                    <a:pt x="884543" y="29967"/>
                  </a:cubicBezTo>
                  <a:lnTo>
                    <a:pt x="884543" y="161292"/>
                  </a:lnTo>
                  <a:cubicBezTo>
                    <a:pt x="884543" y="169239"/>
                    <a:pt x="881386" y="176862"/>
                    <a:pt x="875766" y="182482"/>
                  </a:cubicBezTo>
                  <a:cubicBezTo>
                    <a:pt x="870146" y="188102"/>
                    <a:pt x="862523" y="191259"/>
                    <a:pt x="854576" y="191259"/>
                  </a:cubicBezTo>
                  <a:lnTo>
                    <a:pt x="29967" y="191259"/>
                  </a:lnTo>
                  <a:cubicBezTo>
                    <a:pt x="13417" y="191259"/>
                    <a:pt x="0" y="177842"/>
                    <a:pt x="0" y="161292"/>
                  </a:cubicBezTo>
                  <a:lnTo>
                    <a:pt x="0" y="29967"/>
                  </a:lnTo>
                  <a:cubicBezTo>
                    <a:pt x="0" y="13417"/>
                    <a:pt x="13417" y="0"/>
                    <a:pt x="29967" y="0"/>
                  </a:cubicBezTo>
                  <a:close/>
                </a:path>
              </a:pathLst>
            </a:custGeom>
            <a:solidFill>
              <a:srgbClr val="8CB791"/>
            </a:solidFill>
            <a:ln w="19050" cap="sq">
              <a:solidFill>
                <a:srgbClr val="485849"/>
              </a:solidFill>
              <a:prstDash val="solid"/>
              <a:miter/>
            </a:ln>
          </p:spPr>
        </p:sp>
        <p:sp>
          <p:nvSpPr>
            <p:cNvPr id="109" name="TextBox 42"/>
            <p:cNvSpPr txBox="1"/>
            <p:nvPr/>
          </p:nvSpPr>
          <p:spPr>
            <a:xfrm>
              <a:off x="0" y="-57150"/>
              <a:ext cx="884543" cy="2484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20"/>
                </a:lnSpc>
              </a:pPr>
              <a:r>
                <a:rPr lang="en-US" sz="2800" dirty="0" smtClean="0">
                  <a:solidFill>
                    <a:srgbClr val="FFFFFF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CGRAM</a:t>
              </a:r>
              <a:r>
                <a:rPr lang="ko-KR" altLang="en-US" sz="2800" dirty="0" smtClean="0">
                  <a:solidFill>
                    <a:srgbClr val="FFFFFF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의 한계</a:t>
              </a:r>
              <a:endParaRPr lang="en-US" sz="2800" dirty="0">
                <a:solidFill>
                  <a:srgbClr val="FFFFFF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endParaRPr>
            </a:p>
          </p:txBody>
        </p:sp>
      </p:grpSp>
      <p:pic>
        <p:nvPicPr>
          <p:cNvPr id="2072" name="그림 207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71136" y="3476461"/>
            <a:ext cx="7525800" cy="2333951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119" name="TextBox 24"/>
          <p:cNvSpPr txBox="1"/>
          <p:nvPr/>
        </p:nvSpPr>
        <p:spPr>
          <a:xfrm>
            <a:off x="9374995" y="5680196"/>
            <a:ext cx="3430933" cy="5899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620"/>
              </a:lnSpc>
            </a:pPr>
            <a:r>
              <a:rPr lang="en-US" sz="2000" dirty="0" smtClean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(LCD1602 </a:t>
            </a:r>
            <a:r>
              <a:rPr lang="ko-KR" altLang="en-US" sz="2000" dirty="0" smtClean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데이터시트 </a:t>
            </a:r>
            <a:r>
              <a:rPr lang="en-US" altLang="ko-KR" sz="2000" dirty="0" smtClean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13p)</a:t>
            </a:r>
            <a:endParaRPr lang="en-US" sz="2000" dirty="0">
              <a:solidFill>
                <a:srgbClr val="485849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sp>
        <p:nvSpPr>
          <p:cNvPr id="120" name="TextBox 24"/>
          <p:cNvSpPr txBox="1"/>
          <p:nvPr/>
        </p:nvSpPr>
        <p:spPr>
          <a:xfrm>
            <a:off x="2538272" y="2775504"/>
            <a:ext cx="4697779" cy="5899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620"/>
              </a:lnSpc>
            </a:pPr>
            <a:r>
              <a:rPr lang="ko-KR" altLang="en-US" sz="2800" dirty="0" smtClean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（１）</a:t>
            </a:r>
            <a:r>
              <a:rPr lang="en-US" altLang="ko-KR" sz="2800" dirty="0" smtClean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LCD1602 </a:t>
            </a:r>
            <a:r>
              <a:rPr lang="ko-KR" altLang="en-US" sz="2800" dirty="0" smtClean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도트 개요</a:t>
            </a:r>
            <a:endParaRPr lang="en-US" sz="2800" dirty="0">
              <a:solidFill>
                <a:srgbClr val="485849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sp>
        <p:nvSpPr>
          <p:cNvPr id="121" name="TextBox 24"/>
          <p:cNvSpPr txBox="1"/>
          <p:nvPr/>
        </p:nvSpPr>
        <p:spPr>
          <a:xfrm>
            <a:off x="10815660" y="2724795"/>
            <a:ext cx="4697779" cy="5899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620"/>
              </a:lnSpc>
            </a:pPr>
            <a:r>
              <a:rPr lang="ko-KR" altLang="en-US" sz="2800" dirty="0" smtClean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（</a:t>
            </a:r>
            <a:r>
              <a:rPr lang="en-US" altLang="ko-KR" sz="2800" dirty="0" smtClean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2</a:t>
            </a:r>
            <a:r>
              <a:rPr lang="ko-KR" altLang="en-US" sz="2800" dirty="0" smtClean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）</a:t>
            </a:r>
            <a:r>
              <a:rPr lang="en-US" altLang="ko-KR" sz="2800" dirty="0" smtClean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LCD1602 CGRAM</a:t>
            </a:r>
            <a:endParaRPr lang="en-US" sz="2800" dirty="0">
              <a:solidFill>
                <a:srgbClr val="485849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pic>
        <p:nvPicPr>
          <p:cNvPr id="2074" name="그림 207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433561" y="3435827"/>
            <a:ext cx="7600950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095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1" name="Group 11"/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/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628566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658C6A"/>
                </a:solidFill>
                <a:prstDash val="solid"/>
                <a:miter/>
              </a:ln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4041627" y="1388861"/>
            <a:ext cx="10042160" cy="12567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ko-KR" altLang="en-US" sz="6999" dirty="0" smtClean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세부</a:t>
            </a:r>
            <a:r>
              <a:rPr lang="en-US" sz="6999" dirty="0" smtClean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 </a:t>
            </a:r>
            <a:r>
              <a:rPr lang="ko-KR" altLang="en-US" sz="6999" dirty="0" smtClean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기술 </a:t>
            </a:r>
            <a:r>
              <a:rPr lang="en-US" altLang="ko-KR" sz="6999" dirty="0" smtClean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– LCD1602</a:t>
            </a:r>
            <a:endParaRPr lang="en-US" sz="6999" dirty="0">
              <a:solidFill>
                <a:srgbClr val="485849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822669" y="989012"/>
            <a:ext cx="2048120" cy="1765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491"/>
              </a:lnSpc>
            </a:pPr>
            <a:r>
              <a:rPr lang="en-US" sz="10350" b="1" dirty="0">
                <a:solidFill>
                  <a:srgbClr val="8CB791">
                    <a:alpha val="73725"/>
                  </a:srgbClr>
                </a:solidFill>
                <a:latin typeface="Tlab 레트로라이프 Bold"/>
                <a:ea typeface="Tlab 레트로라이프 Bold"/>
                <a:cs typeface="Tlab 레트로라이프 Bold"/>
                <a:sym typeface="Tlab 레트로라이프 Bold"/>
              </a:rPr>
              <a:t>03</a:t>
            </a:r>
          </a:p>
        </p:txBody>
      </p:sp>
      <p:sp>
        <p:nvSpPr>
          <p:cNvPr id="21" name="AutoShape 21"/>
          <p:cNvSpPr/>
          <p:nvPr/>
        </p:nvSpPr>
        <p:spPr>
          <a:xfrm>
            <a:off x="980630" y="3841135"/>
            <a:ext cx="16278670" cy="0"/>
          </a:xfrm>
          <a:prstGeom prst="line">
            <a:avLst/>
          </a:prstGeom>
          <a:ln w="19050" cap="flat">
            <a:solidFill>
              <a:srgbClr val="485849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22" name="Group 22"/>
          <p:cNvGrpSpPr/>
          <p:nvPr/>
        </p:nvGrpSpPr>
        <p:grpSpPr>
          <a:xfrm>
            <a:off x="3485113" y="3399720"/>
            <a:ext cx="1005073" cy="863735"/>
            <a:chOff x="0" y="0"/>
            <a:chExt cx="812800" cy="6985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85B38B"/>
            </a:solidFill>
            <a:ln w="19050" cap="sq">
              <a:solidFill>
                <a:srgbClr val="485849"/>
              </a:solidFill>
              <a:prstDash val="solid"/>
              <a:miter/>
            </a:ln>
          </p:spPr>
        </p:sp>
        <p:sp>
          <p:nvSpPr>
            <p:cNvPr id="24" name="TextBox 24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r>
                <a:rPr lang="en-US" sz="2199" dirty="0">
                  <a:solidFill>
                    <a:srgbClr val="FAFFFA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1차</a:t>
              </a:r>
            </a:p>
          </p:txBody>
        </p:sp>
      </p:grpSp>
      <p:sp>
        <p:nvSpPr>
          <p:cNvPr id="25" name="AutoShape 25"/>
          <p:cNvSpPr/>
          <p:nvPr/>
        </p:nvSpPr>
        <p:spPr>
          <a:xfrm flipV="1">
            <a:off x="3987650" y="4263455"/>
            <a:ext cx="0" cy="1221211"/>
          </a:xfrm>
          <a:prstGeom prst="line">
            <a:avLst/>
          </a:prstGeom>
          <a:ln w="28575" cap="flat">
            <a:solidFill>
              <a:srgbClr val="485849"/>
            </a:solidFill>
            <a:prstDash val="sysDot"/>
            <a:headEnd type="none" w="sm" len="sm"/>
            <a:tailEnd type="none" w="sm" len="sm"/>
          </a:ln>
        </p:spPr>
      </p:sp>
      <p:grpSp>
        <p:nvGrpSpPr>
          <p:cNvPr id="26" name="Group 26"/>
          <p:cNvGrpSpPr/>
          <p:nvPr/>
        </p:nvGrpSpPr>
        <p:grpSpPr>
          <a:xfrm>
            <a:off x="2424919" y="4816457"/>
            <a:ext cx="2903178" cy="1701143"/>
            <a:chOff x="0" y="0"/>
            <a:chExt cx="762847" cy="446997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762847" cy="446997"/>
            </a:xfrm>
            <a:custGeom>
              <a:avLst/>
              <a:gdLst/>
              <a:ahLst/>
              <a:cxnLst/>
              <a:rect l="l" t="t" r="r" b="b"/>
              <a:pathLst>
                <a:path w="762847" h="446997">
                  <a:moveTo>
                    <a:pt x="32000" y="0"/>
                  </a:moveTo>
                  <a:lnTo>
                    <a:pt x="730847" y="0"/>
                  </a:lnTo>
                  <a:cubicBezTo>
                    <a:pt x="739334" y="0"/>
                    <a:pt x="747474" y="3371"/>
                    <a:pt x="753475" y="9373"/>
                  </a:cubicBezTo>
                  <a:cubicBezTo>
                    <a:pt x="759476" y="15374"/>
                    <a:pt x="762847" y="23513"/>
                    <a:pt x="762847" y="32000"/>
                  </a:cubicBezTo>
                  <a:lnTo>
                    <a:pt x="762847" y="414997"/>
                  </a:lnTo>
                  <a:cubicBezTo>
                    <a:pt x="762847" y="432670"/>
                    <a:pt x="748520" y="446997"/>
                    <a:pt x="730847" y="446997"/>
                  </a:cubicBezTo>
                  <a:lnTo>
                    <a:pt x="32000" y="446997"/>
                  </a:lnTo>
                  <a:cubicBezTo>
                    <a:pt x="23513" y="446997"/>
                    <a:pt x="15374" y="443626"/>
                    <a:pt x="9373" y="437625"/>
                  </a:cubicBezTo>
                  <a:cubicBezTo>
                    <a:pt x="3371" y="431623"/>
                    <a:pt x="0" y="423484"/>
                    <a:pt x="0" y="414997"/>
                  </a:cubicBezTo>
                  <a:lnTo>
                    <a:pt x="0" y="32000"/>
                  </a:lnTo>
                  <a:cubicBezTo>
                    <a:pt x="0" y="23513"/>
                    <a:pt x="3371" y="15374"/>
                    <a:pt x="9373" y="9373"/>
                  </a:cubicBezTo>
                  <a:cubicBezTo>
                    <a:pt x="15374" y="3371"/>
                    <a:pt x="23513" y="0"/>
                    <a:pt x="32000" y="0"/>
                  </a:cubicBezTo>
                  <a:close/>
                </a:path>
              </a:pathLst>
            </a:custGeom>
            <a:solidFill>
              <a:srgbClr val="E3F0E5"/>
            </a:solidFill>
            <a:ln w="19050" cap="sq">
              <a:solidFill>
                <a:srgbClr val="485849"/>
              </a:solidFill>
              <a:prstDash val="solid"/>
              <a:miter/>
            </a:ln>
          </p:spPr>
        </p:sp>
        <p:sp>
          <p:nvSpPr>
            <p:cNvPr id="28" name="TextBox 28"/>
            <p:cNvSpPr txBox="1"/>
            <p:nvPr/>
          </p:nvSpPr>
          <p:spPr>
            <a:xfrm>
              <a:off x="0" y="-57150"/>
              <a:ext cx="762847" cy="5041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19"/>
                </a:lnSpc>
              </a:pPr>
              <a:r>
                <a:rPr lang="en-US" sz="2400" dirty="0" smtClean="0">
                  <a:solidFill>
                    <a:srgbClr val="485849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LCD1602</a:t>
              </a:r>
              <a:r>
                <a:rPr lang="ko-KR" altLang="en-US" sz="2400" dirty="0" smtClean="0">
                  <a:solidFill>
                    <a:srgbClr val="485849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의 각 픽셀을 나타낼 수 있는 배열 생성</a:t>
              </a:r>
              <a:endParaRPr lang="en-US" sz="2400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endParaRP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2427085" y="6657194"/>
            <a:ext cx="2903178" cy="1949739"/>
            <a:chOff x="0" y="0"/>
            <a:chExt cx="762847" cy="512319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762847" cy="512319"/>
            </a:xfrm>
            <a:custGeom>
              <a:avLst/>
              <a:gdLst/>
              <a:ahLst/>
              <a:cxnLst/>
              <a:rect l="l" t="t" r="r" b="b"/>
              <a:pathLst>
                <a:path w="762847" h="512319">
                  <a:moveTo>
                    <a:pt x="32000" y="0"/>
                  </a:moveTo>
                  <a:lnTo>
                    <a:pt x="730847" y="0"/>
                  </a:lnTo>
                  <a:cubicBezTo>
                    <a:pt x="739334" y="0"/>
                    <a:pt x="747474" y="3371"/>
                    <a:pt x="753475" y="9373"/>
                  </a:cubicBezTo>
                  <a:cubicBezTo>
                    <a:pt x="759476" y="15374"/>
                    <a:pt x="762847" y="23513"/>
                    <a:pt x="762847" y="32000"/>
                  </a:cubicBezTo>
                  <a:lnTo>
                    <a:pt x="762847" y="480319"/>
                  </a:lnTo>
                  <a:cubicBezTo>
                    <a:pt x="762847" y="488806"/>
                    <a:pt x="759476" y="496945"/>
                    <a:pt x="753475" y="502946"/>
                  </a:cubicBezTo>
                  <a:cubicBezTo>
                    <a:pt x="747474" y="508948"/>
                    <a:pt x="739334" y="512319"/>
                    <a:pt x="730847" y="512319"/>
                  </a:cubicBezTo>
                  <a:lnTo>
                    <a:pt x="32000" y="512319"/>
                  </a:lnTo>
                  <a:cubicBezTo>
                    <a:pt x="23513" y="512319"/>
                    <a:pt x="15374" y="508948"/>
                    <a:pt x="9373" y="502946"/>
                  </a:cubicBezTo>
                  <a:cubicBezTo>
                    <a:pt x="3371" y="496945"/>
                    <a:pt x="0" y="488806"/>
                    <a:pt x="0" y="480319"/>
                  </a:cubicBezTo>
                  <a:lnTo>
                    <a:pt x="0" y="32000"/>
                  </a:lnTo>
                  <a:cubicBezTo>
                    <a:pt x="0" y="23513"/>
                    <a:pt x="3371" y="15374"/>
                    <a:pt x="9373" y="9373"/>
                  </a:cubicBezTo>
                  <a:cubicBezTo>
                    <a:pt x="15374" y="3371"/>
                    <a:pt x="23513" y="0"/>
                    <a:pt x="32000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485849"/>
              </a:solidFill>
              <a:prstDash val="solid"/>
              <a:miter/>
            </a:ln>
          </p:spPr>
        </p:sp>
        <p:sp>
          <p:nvSpPr>
            <p:cNvPr id="31" name="TextBox 31"/>
            <p:cNvSpPr txBox="1"/>
            <p:nvPr/>
          </p:nvSpPr>
          <p:spPr>
            <a:xfrm>
              <a:off x="0" y="-47625"/>
              <a:ext cx="762847" cy="5599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 lang="en-US" dirty="0" smtClean="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endParaRPr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11346285" y="3399720"/>
            <a:ext cx="1005073" cy="863735"/>
            <a:chOff x="0" y="0"/>
            <a:chExt cx="812800" cy="698500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A9B87D"/>
            </a:solidFill>
            <a:ln w="19050" cap="sq">
              <a:solidFill>
                <a:srgbClr val="485849"/>
              </a:solidFill>
              <a:prstDash val="solid"/>
              <a:miter/>
            </a:ln>
          </p:spPr>
        </p:sp>
        <p:sp>
          <p:nvSpPr>
            <p:cNvPr id="34" name="TextBox 34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r>
                <a:rPr lang="en-US" sz="2199" dirty="0">
                  <a:solidFill>
                    <a:srgbClr val="FFFFFA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2차</a:t>
              </a:r>
            </a:p>
          </p:txBody>
        </p:sp>
      </p:grpSp>
      <p:sp>
        <p:nvSpPr>
          <p:cNvPr id="35" name="AutoShape 35"/>
          <p:cNvSpPr/>
          <p:nvPr/>
        </p:nvSpPr>
        <p:spPr>
          <a:xfrm flipV="1">
            <a:off x="11884826" y="4263455"/>
            <a:ext cx="0" cy="1221211"/>
          </a:xfrm>
          <a:prstGeom prst="line">
            <a:avLst/>
          </a:prstGeom>
          <a:ln w="28575" cap="flat">
            <a:solidFill>
              <a:srgbClr val="485849"/>
            </a:solidFill>
            <a:prstDash val="sysDot"/>
            <a:headEnd type="none" w="sm" len="sm"/>
            <a:tailEnd type="none" w="sm" len="sm"/>
          </a:ln>
        </p:spPr>
      </p:sp>
      <p:grpSp>
        <p:nvGrpSpPr>
          <p:cNvPr id="39" name="Group 39"/>
          <p:cNvGrpSpPr/>
          <p:nvPr/>
        </p:nvGrpSpPr>
        <p:grpSpPr>
          <a:xfrm>
            <a:off x="6649626" y="6657194"/>
            <a:ext cx="10349146" cy="2601106"/>
            <a:chOff x="0" y="0"/>
            <a:chExt cx="762020" cy="512319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762020" cy="512319"/>
            </a:xfrm>
            <a:custGeom>
              <a:avLst/>
              <a:gdLst/>
              <a:ahLst/>
              <a:cxnLst/>
              <a:rect l="l" t="t" r="r" b="b"/>
              <a:pathLst>
                <a:path w="762020" h="512319">
                  <a:moveTo>
                    <a:pt x="32035" y="0"/>
                  </a:moveTo>
                  <a:lnTo>
                    <a:pt x="729985" y="0"/>
                  </a:lnTo>
                  <a:cubicBezTo>
                    <a:pt x="747678" y="0"/>
                    <a:pt x="762020" y="14343"/>
                    <a:pt x="762020" y="32035"/>
                  </a:cubicBezTo>
                  <a:lnTo>
                    <a:pt x="762020" y="480284"/>
                  </a:lnTo>
                  <a:cubicBezTo>
                    <a:pt x="762020" y="497977"/>
                    <a:pt x="747678" y="512319"/>
                    <a:pt x="729985" y="512319"/>
                  </a:cubicBezTo>
                  <a:lnTo>
                    <a:pt x="32035" y="512319"/>
                  </a:lnTo>
                  <a:cubicBezTo>
                    <a:pt x="14343" y="512319"/>
                    <a:pt x="0" y="497977"/>
                    <a:pt x="0" y="480284"/>
                  </a:cubicBezTo>
                  <a:lnTo>
                    <a:pt x="0" y="32035"/>
                  </a:lnTo>
                  <a:cubicBezTo>
                    <a:pt x="0" y="14343"/>
                    <a:pt x="14343" y="0"/>
                    <a:pt x="32035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485849"/>
              </a:solidFill>
              <a:prstDash val="solid"/>
              <a:miter/>
            </a:ln>
          </p:spPr>
        </p:sp>
        <p:sp>
          <p:nvSpPr>
            <p:cNvPr id="41" name="TextBox 41"/>
            <p:cNvSpPr txBox="1"/>
            <p:nvPr/>
          </p:nvSpPr>
          <p:spPr>
            <a:xfrm>
              <a:off x="0" y="-47625"/>
              <a:ext cx="762020" cy="5599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 lang="en-US" sz="2199" dirty="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endParaRPr>
            </a:p>
          </p:txBody>
        </p:sp>
      </p:grpSp>
      <p:sp>
        <p:nvSpPr>
          <p:cNvPr id="62" name="TextBox 24"/>
          <p:cNvSpPr txBox="1"/>
          <p:nvPr/>
        </p:nvSpPr>
        <p:spPr>
          <a:xfrm>
            <a:off x="1714170" y="2737365"/>
            <a:ext cx="7834410" cy="5899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620"/>
              </a:lnSpc>
            </a:pPr>
            <a:r>
              <a:rPr lang="ko-KR" altLang="en-US" sz="2800" dirty="0" smtClean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（</a:t>
            </a:r>
            <a:r>
              <a:rPr lang="en-US" altLang="ko-KR" sz="2800" dirty="0" smtClean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3</a:t>
            </a:r>
            <a:r>
              <a:rPr lang="ko-KR" altLang="en-US" sz="2800" dirty="0" smtClean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）</a:t>
            </a:r>
            <a:r>
              <a:rPr lang="en-US" altLang="ko-KR" sz="2800" dirty="0" smtClean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LCD 1602</a:t>
            </a:r>
            <a:r>
              <a:rPr lang="ko-KR" altLang="en-US" sz="2800" dirty="0" smtClean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의</a:t>
            </a:r>
            <a:r>
              <a:rPr lang="en-US" altLang="ko-KR" sz="2800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 </a:t>
            </a:r>
            <a:r>
              <a:rPr lang="ko-KR" altLang="en-US" sz="2800" dirty="0" smtClean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특정 좌표에 도트를 찍는 방법</a:t>
            </a:r>
            <a:endParaRPr lang="en-US" sz="2800" dirty="0">
              <a:solidFill>
                <a:srgbClr val="485849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grpSp>
        <p:nvGrpSpPr>
          <p:cNvPr id="64" name="Group 26"/>
          <p:cNvGrpSpPr/>
          <p:nvPr/>
        </p:nvGrpSpPr>
        <p:grpSpPr>
          <a:xfrm>
            <a:off x="6601648" y="4816457"/>
            <a:ext cx="10360380" cy="1701143"/>
            <a:chOff x="0" y="0"/>
            <a:chExt cx="762847" cy="446997"/>
          </a:xfrm>
        </p:grpSpPr>
        <p:sp>
          <p:nvSpPr>
            <p:cNvPr id="65" name="Freeform 27"/>
            <p:cNvSpPr/>
            <p:nvPr/>
          </p:nvSpPr>
          <p:spPr>
            <a:xfrm>
              <a:off x="0" y="0"/>
              <a:ext cx="762847" cy="446997"/>
            </a:xfrm>
            <a:custGeom>
              <a:avLst/>
              <a:gdLst/>
              <a:ahLst/>
              <a:cxnLst/>
              <a:rect l="l" t="t" r="r" b="b"/>
              <a:pathLst>
                <a:path w="762847" h="446997">
                  <a:moveTo>
                    <a:pt x="32000" y="0"/>
                  </a:moveTo>
                  <a:lnTo>
                    <a:pt x="730847" y="0"/>
                  </a:lnTo>
                  <a:cubicBezTo>
                    <a:pt x="739334" y="0"/>
                    <a:pt x="747474" y="3371"/>
                    <a:pt x="753475" y="9373"/>
                  </a:cubicBezTo>
                  <a:cubicBezTo>
                    <a:pt x="759476" y="15374"/>
                    <a:pt x="762847" y="23513"/>
                    <a:pt x="762847" y="32000"/>
                  </a:cubicBezTo>
                  <a:lnTo>
                    <a:pt x="762847" y="414997"/>
                  </a:lnTo>
                  <a:cubicBezTo>
                    <a:pt x="762847" y="432670"/>
                    <a:pt x="748520" y="446997"/>
                    <a:pt x="730847" y="446997"/>
                  </a:cubicBezTo>
                  <a:lnTo>
                    <a:pt x="32000" y="446997"/>
                  </a:lnTo>
                  <a:cubicBezTo>
                    <a:pt x="23513" y="446997"/>
                    <a:pt x="15374" y="443626"/>
                    <a:pt x="9373" y="437625"/>
                  </a:cubicBezTo>
                  <a:cubicBezTo>
                    <a:pt x="3371" y="431623"/>
                    <a:pt x="0" y="423484"/>
                    <a:pt x="0" y="414997"/>
                  </a:cubicBezTo>
                  <a:lnTo>
                    <a:pt x="0" y="32000"/>
                  </a:lnTo>
                  <a:cubicBezTo>
                    <a:pt x="0" y="23513"/>
                    <a:pt x="3371" y="15374"/>
                    <a:pt x="9373" y="9373"/>
                  </a:cubicBezTo>
                  <a:cubicBezTo>
                    <a:pt x="15374" y="3371"/>
                    <a:pt x="23513" y="0"/>
                    <a:pt x="32000" y="0"/>
                  </a:cubicBezTo>
                  <a:close/>
                </a:path>
              </a:pathLst>
            </a:custGeom>
            <a:solidFill>
              <a:srgbClr val="E3F0E5"/>
            </a:solidFill>
            <a:ln w="19050" cap="sq">
              <a:solidFill>
                <a:srgbClr val="485849"/>
              </a:solidFill>
              <a:prstDash val="solid"/>
              <a:miter/>
            </a:ln>
          </p:spPr>
        </p:sp>
        <p:sp>
          <p:nvSpPr>
            <p:cNvPr id="66" name="TextBox 28"/>
            <p:cNvSpPr txBox="1"/>
            <p:nvPr/>
          </p:nvSpPr>
          <p:spPr>
            <a:xfrm>
              <a:off x="0" y="-57150"/>
              <a:ext cx="762847" cy="5041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19"/>
                </a:lnSpc>
              </a:pPr>
              <a:r>
                <a:rPr lang="ko-KR" altLang="en-US" sz="2400" dirty="0" smtClean="0">
                  <a:solidFill>
                    <a:srgbClr val="485849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배열에 픽셀 배치</a:t>
              </a:r>
              <a:endParaRPr lang="en-US" sz="2400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endParaRPr>
            </a:p>
          </p:txBody>
        </p:sp>
      </p:grpSp>
      <p:pic>
        <p:nvPicPr>
          <p:cNvPr id="68" name="그림 6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90800" y="7277925"/>
            <a:ext cx="2534004" cy="247685"/>
          </a:xfrm>
          <a:prstGeom prst="rect">
            <a:avLst/>
          </a:prstGeom>
        </p:spPr>
      </p:pic>
      <p:pic>
        <p:nvPicPr>
          <p:cNvPr id="69" name="그림 68"/>
          <p:cNvPicPr>
            <a:picLocks noChangeAspect="1"/>
          </p:cNvPicPr>
          <p:nvPr/>
        </p:nvPicPr>
        <p:blipFill rotWithShape="1">
          <a:blip r:embed="rId8"/>
          <a:srcRect r="38692" b="-24502"/>
          <a:stretch/>
        </p:blipFill>
        <p:spPr>
          <a:xfrm>
            <a:off x="2504140" y="7695085"/>
            <a:ext cx="2733298" cy="379537"/>
          </a:xfrm>
          <a:prstGeom prst="rect">
            <a:avLst/>
          </a:prstGeom>
        </p:spPr>
      </p:pic>
      <p:pic>
        <p:nvPicPr>
          <p:cNvPr id="70" name="그림 69"/>
          <p:cNvPicPr>
            <a:picLocks noChangeAspect="1"/>
          </p:cNvPicPr>
          <p:nvPr/>
        </p:nvPicPr>
        <p:blipFill rotWithShape="1">
          <a:blip r:embed="rId8"/>
          <a:srcRect l="60152" t="-15471"/>
          <a:stretch/>
        </p:blipFill>
        <p:spPr>
          <a:xfrm>
            <a:off x="2878070" y="8068093"/>
            <a:ext cx="1776541" cy="352007"/>
          </a:xfrm>
          <a:prstGeom prst="rect">
            <a:avLst/>
          </a:prstGeom>
        </p:spPr>
      </p:pic>
      <p:pic>
        <p:nvPicPr>
          <p:cNvPr id="71" name="그림 7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90800" y="6896057"/>
            <a:ext cx="2705478" cy="304843"/>
          </a:xfrm>
          <a:prstGeom prst="rect">
            <a:avLst/>
          </a:prstGeom>
        </p:spPr>
      </p:pic>
      <p:pic>
        <p:nvPicPr>
          <p:cNvPr id="79" name="그림 7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61893" y="6946963"/>
            <a:ext cx="9173855" cy="191479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1" name="Group 11"/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/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628566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658C6A"/>
                </a:solidFill>
                <a:prstDash val="solid"/>
                <a:miter/>
              </a:ln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pic>
        <p:nvPicPr>
          <p:cNvPr id="51" name="그림 50"/>
          <p:cNvPicPr>
            <a:picLocks noChangeAspect="1"/>
          </p:cNvPicPr>
          <p:nvPr/>
        </p:nvPicPr>
        <p:blipFill rotWithShape="1">
          <a:blip r:embed="rId7"/>
          <a:srcRect l="44467" t="10690" r="43486" b="80114"/>
          <a:stretch/>
        </p:blipFill>
        <p:spPr>
          <a:xfrm rot="16200000">
            <a:off x="3803442" y="910006"/>
            <a:ext cx="3319757" cy="6751760"/>
          </a:xfrm>
          <a:prstGeom prst="rect">
            <a:avLst/>
          </a:prstGeom>
        </p:spPr>
      </p:pic>
      <p:pic>
        <p:nvPicPr>
          <p:cNvPr id="54" name="그림 53"/>
          <p:cNvPicPr>
            <a:picLocks noChangeAspect="1"/>
          </p:cNvPicPr>
          <p:nvPr/>
        </p:nvPicPr>
        <p:blipFill rotWithShape="1">
          <a:blip r:embed="rId7"/>
          <a:srcRect l="44467" t="10690" r="43486" b="80114"/>
          <a:stretch/>
        </p:blipFill>
        <p:spPr>
          <a:xfrm rot="16200000">
            <a:off x="3803441" y="4146340"/>
            <a:ext cx="3319757" cy="6751762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4041627" y="1388861"/>
            <a:ext cx="10042160" cy="12567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ko-KR" altLang="en-US" sz="6999" dirty="0" smtClean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세부</a:t>
            </a:r>
            <a:r>
              <a:rPr lang="en-US" sz="6999" dirty="0" smtClean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 </a:t>
            </a:r>
            <a:r>
              <a:rPr lang="ko-KR" altLang="en-US" sz="6999" dirty="0" smtClean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기술 </a:t>
            </a:r>
            <a:r>
              <a:rPr lang="en-US" altLang="ko-KR" sz="6999" dirty="0" smtClean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– LCD1602</a:t>
            </a:r>
            <a:endParaRPr lang="en-US" sz="6999" dirty="0">
              <a:solidFill>
                <a:srgbClr val="485849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822669" y="989012"/>
            <a:ext cx="2048120" cy="1765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491"/>
              </a:lnSpc>
            </a:pPr>
            <a:r>
              <a:rPr lang="en-US" sz="10350" b="1" dirty="0">
                <a:solidFill>
                  <a:srgbClr val="8CB791">
                    <a:alpha val="73725"/>
                  </a:srgbClr>
                </a:solidFill>
                <a:latin typeface="Tlab 레트로라이프 Bold"/>
                <a:ea typeface="Tlab 레트로라이프 Bold"/>
                <a:cs typeface="Tlab 레트로라이프 Bold"/>
                <a:sym typeface="Tlab 레트로라이프 Bold"/>
              </a:rPr>
              <a:t>03</a:t>
            </a:r>
          </a:p>
        </p:txBody>
      </p:sp>
      <p:pic>
        <p:nvPicPr>
          <p:cNvPr id="38" name="그림 3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87438" y="8291326"/>
            <a:ext cx="13372059" cy="510843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58" name="직사각형 57"/>
          <p:cNvSpPr/>
          <p:nvPr/>
        </p:nvSpPr>
        <p:spPr>
          <a:xfrm>
            <a:off x="3167243" y="5493949"/>
            <a:ext cx="1107573" cy="33318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Tlab 레트로라이프" panose="020B0600000101010101" charset="-127"/>
                <a:ea typeface="Tlab 레트로라이프" panose="020B0600000101010101" charset="-127"/>
              </a:rPr>
              <a:t>LSB</a:t>
            </a:r>
            <a:endParaRPr lang="ko-KR" altLang="en-US" dirty="0">
              <a:latin typeface="Tlab 레트로라이프" panose="020B0600000101010101" charset="-127"/>
              <a:ea typeface="Tlab 레트로라이프" panose="020B0600000101010101" charset="-127"/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3137459" y="2556799"/>
            <a:ext cx="1107573" cy="33318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Tlab 레트로라이프" panose="020B0600000101010101" charset="-127"/>
                <a:ea typeface="Tlab 레트로라이프" panose="020B0600000101010101" charset="-127"/>
              </a:rPr>
              <a:t>M</a:t>
            </a:r>
            <a:r>
              <a:rPr lang="en-US" altLang="ko-KR" dirty="0" smtClean="0">
                <a:latin typeface="Tlab 레트로라이프" panose="020B0600000101010101" charset="-127"/>
                <a:ea typeface="Tlab 레트로라이프" panose="020B0600000101010101" charset="-127"/>
              </a:rPr>
              <a:t>SB</a:t>
            </a:r>
            <a:endParaRPr lang="ko-KR" altLang="en-US" dirty="0">
              <a:latin typeface="Tlab 레트로라이프" panose="020B0600000101010101" charset="-127"/>
              <a:ea typeface="Tlab 레트로라이프" panose="020B0600000101010101" charset="-127"/>
            </a:endParaRPr>
          </a:p>
        </p:txBody>
      </p:sp>
      <p:pic>
        <p:nvPicPr>
          <p:cNvPr id="3076" name="Picture 4" descr="05] LSB와 MSB에 대하여 : 네이버 블로그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8324" y="3771900"/>
            <a:ext cx="7517001" cy="2225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" name="직사각형 62"/>
          <p:cNvSpPr/>
          <p:nvPr/>
        </p:nvSpPr>
        <p:spPr>
          <a:xfrm rot="16200000">
            <a:off x="2041273" y="3918288"/>
            <a:ext cx="1107573" cy="33318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Tlab 레트로라이프" panose="020B0600000101010101" charset="-127"/>
                <a:ea typeface="Tlab 레트로라이프" panose="020B0600000101010101" charset="-127"/>
              </a:rPr>
              <a:t>Map[0]</a:t>
            </a:r>
            <a:endParaRPr lang="ko-KR" altLang="en-US" dirty="0">
              <a:latin typeface="Tlab 레트로라이프" panose="020B0600000101010101" charset="-127"/>
              <a:ea typeface="Tlab 레트로라이프" panose="020B0600000101010101" charset="-127"/>
            </a:endParaRPr>
          </a:p>
        </p:txBody>
      </p:sp>
      <p:sp>
        <p:nvSpPr>
          <p:cNvPr id="73" name="직사각형 72"/>
          <p:cNvSpPr/>
          <p:nvPr/>
        </p:nvSpPr>
        <p:spPr>
          <a:xfrm rot="16200000">
            <a:off x="2587949" y="3918288"/>
            <a:ext cx="1107573" cy="33318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Tlab 레트로라이프" panose="020B0600000101010101" charset="-127"/>
                <a:ea typeface="Tlab 레트로라이프" panose="020B0600000101010101" charset="-127"/>
              </a:rPr>
              <a:t>Map[1]</a:t>
            </a:r>
            <a:endParaRPr lang="ko-KR" altLang="en-US" dirty="0">
              <a:latin typeface="Tlab 레트로라이프" panose="020B0600000101010101" charset="-127"/>
              <a:ea typeface="Tlab 레트로라이프" panose="020B0600000101010101" charset="-127"/>
            </a:endParaRPr>
          </a:p>
        </p:txBody>
      </p:sp>
      <p:sp>
        <p:nvSpPr>
          <p:cNvPr id="74" name="직사각형 73"/>
          <p:cNvSpPr/>
          <p:nvPr/>
        </p:nvSpPr>
        <p:spPr>
          <a:xfrm rot="16200000">
            <a:off x="3146848" y="3918288"/>
            <a:ext cx="1107573" cy="33318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Tlab 레트로라이프" panose="020B0600000101010101" charset="-127"/>
                <a:ea typeface="Tlab 레트로라이프" panose="020B0600000101010101" charset="-127"/>
              </a:rPr>
              <a:t>Map[2]</a:t>
            </a:r>
            <a:endParaRPr lang="ko-KR" altLang="en-US" dirty="0">
              <a:latin typeface="Tlab 레트로라이프" panose="020B0600000101010101" charset="-127"/>
              <a:ea typeface="Tlab 레트로라이프" panose="020B0600000101010101" charset="-127"/>
            </a:endParaRPr>
          </a:p>
        </p:txBody>
      </p:sp>
      <p:sp>
        <p:nvSpPr>
          <p:cNvPr id="75" name="직사각형 74"/>
          <p:cNvSpPr/>
          <p:nvPr/>
        </p:nvSpPr>
        <p:spPr>
          <a:xfrm rot="16200000">
            <a:off x="3765973" y="3918288"/>
            <a:ext cx="1107573" cy="33318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Tlab 레트로라이프" panose="020B0600000101010101" charset="-127"/>
                <a:ea typeface="Tlab 레트로라이프" panose="020B0600000101010101" charset="-127"/>
              </a:rPr>
              <a:t>Map[3]</a:t>
            </a:r>
            <a:endParaRPr lang="ko-KR" altLang="en-US" dirty="0">
              <a:latin typeface="Tlab 레트로라이프" panose="020B0600000101010101" charset="-127"/>
              <a:ea typeface="Tlab 레트로라이프" panose="020B0600000101010101" charset="-127"/>
            </a:endParaRPr>
          </a:p>
        </p:txBody>
      </p:sp>
      <p:sp>
        <p:nvSpPr>
          <p:cNvPr id="76" name="직사각형 75"/>
          <p:cNvSpPr/>
          <p:nvPr/>
        </p:nvSpPr>
        <p:spPr>
          <a:xfrm rot="16200000">
            <a:off x="4272819" y="3918288"/>
            <a:ext cx="1107573" cy="33318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Tlab 레트로라이프" panose="020B0600000101010101" charset="-127"/>
                <a:ea typeface="Tlab 레트로라이프" panose="020B0600000101010101" charset="-127"/>
              </a:rPr>
              <a:t>Map[4]</a:t>
            </a:r>
            <a:endParaRPr lang="ko-KR" altLang="en-US" dirty="0">
              <a:latin typeface="Tlab 레트로라이프" panose="020B0600000101010101" charset="-127"/>
              <a:ea typeface="Tlab 레트로라이프" panose="020B0600000101010101" charset="-127"/>
            </a:endParaRPr>
          </a:p>
        </p:txBody>
      </p:sp>
      <p:sp>
        <p:nvSpPr>
          <p:cNvPr id="78" name="직사각형 77"/>
          <p:cNvSpPr/>
          <p:nvPr/>
        </p:nvSpPr>
        <p:spPr>
          <a:xfrm rot="16200000">
            <a:off x="2041273" y="7053567"/>
            <a:ext cx="1107573" cy="33318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Tlab 레트로라이프" panose="020B0600000101010101" charset="-127"/>
                <a:ea typeface="Tlab 레트로라이프" panose="020B0600000101010101" charset="-127"/>
              </a:rPr>
              <a:t>Map[5]</a:t>
            </a:r>
            <a:endParaRPr lang="ko-KR" altLang="en-US" dirty="0">
              <a:latin typeface="Tlab 레트로라이프" panose="020B0600000101010101" charset="-127"/>
              <a:ea typeface="Tlab 레트로라이프" panose="020B0600000101010101" charset="-127"/>
            </a:endParaRPr>
          </a:p>
        </p:txBody>
      </p:sp>
      <p:sp>
        <p:nvSpPr>
          <p:cNvPr id="80" name="직사각형 79"/>
          <p:cNvSpPr/>
          <p:nvPr/>
        </p:nvSpPr>
        <p:spPr>
          <a:xfrm rot="16200000">
            <a:off x="2587949" y="7053567"/>
            <a:ext cx="1107573" cy="33318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Tlab 레트로라이프" panose="020B0600000101010101" charset="-127"/>
                <a:ea typeface="Tlab 레트로라이프" panose="020B0600000101010101" charset="-127"/>
              </a:rPr>
              <a:t>Map[6]</a:t>
            </a:r>
            <a:endParaRPr lang="ko-KR" altLang="en-US" dirty="0">
              <a:latin typeface="Tlab 레트로라이프" panose="020B0600000101010101" charset="-127"/>
              <a:ea typeface="Tlab 레트로라이프" panose="020B0600000101010101" charset="-127"/>
            </a:endParaRPr>
          </a:p>
        </p:txBody>
      </p:sp>
      <p:sp>
        <p:nvSpPr>
          <p:cNvPr id="81" name="직사각형 80"/>
          <p:cNvSpPr/>
          <p:nvPr/>
        </p:nvSpPr>
        <p:spPr>
          <a:xfrm rot="16200000">
            <a:off x="3146848" y="7053567"/>
            <a:ext cx="1107573" cy="33318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Tlab 레트로라이프" panose="020B0600000101010101" charset="-127"/>
                <a:ea typeface="Tlab 레트로라이프" panose="020B0600000101010101" charset="-127"/>
              </a:rPr>
              <a:t>Map[7]</a:t>
            </a:r>
            <a:endParaRPr lang="ko-KR" altLang="en-US" dirty="0">
              <a:latin typeface="Tlab 레트로라이프" panose="020B0600000101010101" charset="-127"/>
              <a:ea typeface="Tlab 레트로라이프" panose="020B0600000101010101" charset="-127"/>
            </a:endParaRPr>
          </a:p>
        </p:txBody>
      </p:sp>
      <p:sp>
        <p:nvSpPr>
          <p:cNvPr id="82" name="직사각형 81"/>
          <p:cNvSpPr/>
          <p:nvPr/>
        </p:nvSpPr>
        <p:spPr>
          <a:xfrm rot="16200000">
            <a:off x="3765973" y="7053567"/>
            <a:ext cx="1107573" cy="33318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Tlab 레트로라이프" panose="020B0600000101010101" charset="-127"/>
                <a:ea typeface="Tlab 레트로라이프" panose="020B0600000101010101" charset="-127"/>
              </a:rPr>
              <a:t>Map[8]</a:t>
            </a:r>
            <a:endParaRPr lang="ko-KR" altLang="en-US" dirty="0">
              <a:latin typeface="Tlab 레트로라이프" panose="020B0600000101010101" charset="-127"/>
              <a:ea typeface="Tlab 레트로라이프" panose="020B0600000101010101" charset="-127"/>
            </a:endParaRPr>
          </a:p>
        </p:txBody>
      </p:sp>
      <p:sp>
        <p:nvSpPr>
          <p:cNvPr id="83" name="직사각형 82"/>
          <p:cNvSpPr/>
          <p:nvPr/>
        </p:nvSpPr>
        <p:spPr>
          <a:xfrm rot="16200000">
            <a:off x="4272819" y="7053567"/>
            <a:ext cx="1107573" cy="33318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Tlab 레트로라이프" panose="020B0600000101010101" charset="-127"/>
                <a:ea typeface="Tlab 레트로라이프" panose="020B0600000101010101" charset="-127"/>
              </a:rPr>
              <a:t>Map[9]</a:t>
            </a:r>
            <a:endParaRPr lang="ko-KR" altLang="en-US" dirty="0">
              <a:latin typeface="Tlab 레트로라이프" panose="020B0600000101010101" charset="-127"/>
              <a:ea typeface="Tlab 레트로라이프" panose="020B0600000101010101" charset="-127"/>
            </a:endParaRPr>
          </a:p>
        </p:txBody>
      </p:sp>
      <p:sp>
        <p:nvSpPr>
          <p:cNvPr id="84" name="직사각형 83"/>
          <p:cNvSpPr/>
          <p:nvPr/>
        </p:nvSpPr>
        <p:spPr>
          <a:xfrm rot="16200000">
            <a:off x="5456301" y="3918288"/>
            <a:ext cx="1107573" cy="33318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Tlab 레트로라이프" panose="020B0600000101010101" charset="-127"/>
                <a:ea typeface="Tlab 레트로라이프" panose="020B0600000101010101" charset="-127"/>
              </a:rPr>
              <a:t>Map[10]</a:t>
            </a:r>
            <a:endParaRPr lang="ko-KR" altLang="en-US" dirty="0">
              <a:latin typeface="Tlab 레트로라이프" panose="020B0600000101010101" charset="-127"/>
              <a:ea typeface="Tlab 레트로라이프" panose="020B0600000101010101" charset="-127"/>
            </a:endParaRPr>
          </a:p>
        </p:txBody>
      </p:sp>
      <p:sp>
        <p:nvSpPr>
          <p:cNvPr id="85" name="직사각형 84"/>
          <p:cNvSpPr/>
          <p:nvPr/>
        </p:nvSpPr>
        <p:spPr>
          <a:xfrm rot="16200000">
            <a:off x="6002977" y="3918288"/>
            <a:ext cx="1107573" cy="33318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Tlab 레트로라이프" panose="020B0600000101010101" charset="-127"/>
                <a:ea typeface="Tlab 레트로라이프" panose="020B0600000101010101" charset="-127"/>
              </a:rPr>
              <a:t>Map[11]</a:t>
            </a:r>
            <a:endParaRPr lang="ko-KR" altLang="en-US" dirty="0">
              <a:latin typeface="Tlab 레트로라이프" panose="020B0600000101010101" charset="-127"/>
              <a:ea typeface="Tlab 레트로라이프" panose="020B0600000101010101" charset="-127"/>
            </a:endParaRPr>
          </a:p>
        </p:txBody>
      </p:sp>
      <p:sp>
        <p:nvSpPr>
          <p:cNvPr id="86" name="직사각형 85"/>
          <p:cNvSpPr/>
          <p:nvPr/>
        </p:nvSpPr>
        <p:spPr>
          <a:xfrm rot="16200000">
            <a:off x="6561876" y="3918288"/>
            <a:ext cx="1107573" cy="33318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Tlab 레트로라이프" panose="020B0600000101010101" charset="-127"/>
                <a:ea typeface="Tlab 레트로라이프" panose="020B0600000101010101" charset="-127"/>
              </a:rPr>
              <a:t>Map[12]</a:t>
            </a:r>
            <a:endParaRPr lang="ko-KR" altLang="en-US" dirty="0">
              <a:latin typeface="Tlab 레트로라이프" panose="020B0600000101010101" charset="-127"/>
              <a:ea typeface="Tlab 레트로라이프" panose="020B0600000101010101" charset="-127"/>
            </a:endParaRPr>
          </a:p>
        </p:txBody>
      </p:sp>
      <p:sp>
        <p:nvSpPr>
          <p:cNvPr id="87" name="직사각형 86"/>
          <p:cNvSpPr/>
          <p:nvPr/>
        </p:nvSpPr>
        <p:spPr>
          <a:xfrm rot="16200000">
            <a:off x="7181001" y="3918288"/>
            <a:ext cx="1107573" cy="33318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Tlab 레트로라이프" panose="020B0600000101010101" charset="-127"/>
                <a:ea typeface="Tlab 레트로라이프" panose="020B0600000101010101" charset="-127"/>
              </a:rPr>
              <a:t>Map[13]</a:t>
            </a:r>
            <a:endParaRPr lang="ko-KR" altLang="en-US" dirty="0">
              <a:latin typeface="Tlab 레트로라이프" panose="020B0600000101010101" charset="-127"/>
              <a:ea typeface="Tlab 레트로라이프" panose="020B0600000101010101" charset="-127"/>
            </a:endParaRPr>
          </a:p>
        </p:txBody>
      </p:sp>
      <p:sp>
        <p:nvSpPr>
          <p:cNvPr id="88" name="직사각형 87"/>
          <p:cNvSpPr/>
          <p:nvPr/>
        </p:nvSpPr>
        <p:spPr>
          <a:xfrm rot="16200000">
            <a:off x="7687847" y="3918288"/>
            <a:ext cx="1107573" cy="33318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Tlab 레트로라이프" panose="020B0600000101010101" charset="-127"/>
                <a:ea typeface="Tlab 레트로라이프" panose="020B0600000101010101" charset="-127"/>
              </a:rPr>
              <a:t>Map[14]</a:t>
            </a:r>
            <a:endParaRPr lang="ko-KR" altLang="en-US" dirty="0">
              <a:latin typeface="Tlab 레트로라이프" panose="020B0600000101010101" charset="-127"/>
              <a:ea typeface="Tlab 레트로라이프" panose="020B0600000101010101" charset="-127"/>
            </a:endParaRPr>
          </a:p>
        </p:txBody>
      </p:sp>
      <p:sp>
        <p:nvSpPr>
          <p:cNvPr id="89" name="직사각형 88"/>
          <p:cNvSpPr/>
          <p:nvPr/>
        </p:nvSpPr>
        <p:spPr>
          <a:xfrm rot="16200000">
            <a:off x="5456301" y="7053567"/>
            <a:ext cx="1107573" cy="33318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Tlab 레트로라이프" panose="020B0600000101010101" charset="-127"/>
                <a:ea typeface="Tlab 레트로라이프" panose="020B0600000101010101" charset="-127"/>
              </a:rPr>
              <a:t>Map[15]</a:t>
            </a:r>
            <a:endParaRPr lang="ko-KR" altLang="en-US" dirty="0">
              <a:latin typeface="Tlab 레트로라이프" panose="020B0600000101010101" charset="-127"/>
              <a:ea typeface="Tlab 레트로라이프" panose="020B0600000101010101" charset="-127"/>
            </a:endParaRPr>
          </a:p>
        </p:txBody>
      </p:sp>
      <p:sp>
        <p:nvSpPr>
          <p:cNvPr id="90" name="직사각형 89"/>
          <p:cNvSpPr/>
          <p:nvPr/>
        </p:nvSpPr>
        <p:spPr>
          <a:xfrm rot="16200000">
            <a:off x="6002977" y="7053567"/>
            <a:ext cx="1107573" cy="33318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Tlab 레트로라이프" panose="020B0600000101010101" charset="-127"/>
                <a:ea typeface="Tlab 레트로라이프" panose="020B0600000101010101" charset="-127"/>
              </a:rPr>
              <a:t>Map[16]</a:t>
            </a:r>
            <a:endParaRPr lang="ko-KR" altLang="en-US" dirty="0">
              <a:latin typeface="Tlab 레트로라이프" panose="020B0600000101010101" charset="-127"/>
              <a:ea typeface="Tlab 레트로라이프" panose="020B0600000101010101" charset="-127"/>
            </a:endParaRPr>
          </a:p>
        </p:txBody>
      </p:sp>
      <p:sp>
        <p:nvSpPr>
          <p:cNvPr id="91" name="직사각형 90"/>
          <p:cNvSpPr/>
          <p:nvPr/>
        </p:nvSpPr>
        <p:spPr>
          <a:xfrm rot="16200000">
            <a:off x="6561876" y="7053567"/>
            <a:ext cx="1107573" cy="33318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Tlab 레트로라이프" panose="020B0600000101010101" charset="-127"/>
                <a:ea typeface="Tlab 레트로라이프" panose="020B0600000101010101" charset="-127"/>
              </a:rPr>
              <a:t>Map[17]</a:t>
            </a:r>
            <a:endParaRPr lang="ko-KR" altLang="en-US" dirty="0">
              <a:latin typeface="Tlab 레트로라이프" panose="020B0600000101010101" charset="-127"/>
              <a:ea typeface="Tlab 레트로라이프" panose="020B0600000101010101" charset="-127"/>
            </a:endParaRPr>
          </a:p>
        </p:txBody>
      </p:sp>
      <p:sp>
        <p:nvSpPr>
          <p:cNvPr id="92" name="직사각형 91"/>
          <p:cNvSpPr/>
          <p:nvPr/>
        </p:nvSpPr>
        <p:spPr>
          <a:xfrm rot="16200000">
            <a:off x="7181001" y="7053567"/>
            <a:ext cx="1107573" cy="33318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Tlab 레트로라이프" panose="020B0600000101010101" charset="-127"/>
                <a:ea typeface="Tlab 레트로라이프" panose="020B0600000101010101" charset="-127"/>
              </a:rPr>
              <a:t>Map[18]</a:t>
            </a:r>
            <a:endParaRPr lang="ko-KR" altLang="en-US" dirty="0">
              <a:latin typeface="Tlab 레트로라이프" panose="020B0600000101010101" charset="-127"/>
              <a:ea typeface="Tlab 레트로라이프" panose="020B0600000101010101" charset="-127"/>
            </a:endParaRPr>
          </a:p>
        </p:txBody>
      </p:sp>
      <p:sp>
        <p:nvSpPr>
          <p:cNvPr id="93" name="직사각형 92"/>
          <p:cNvSpPr/>
          <p:nvPr/>
        </p:nvSpPr>
        <p:spPr>
          <a:xfrm rot="16200000">
            <a:off x="7687847" y="7053567"/>
            <a:ext cx="1107573" cy="33318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Tlab 레트로라이프" panose="020B0600000101010101" charset="-127"/>
                <a:ea typeface="Tlab 레트로라이프" panose="020B0600000101010101" charset="-127"/>
              </a:rPr>
              <a:t>Map[19]</a:t>
            </a:r>
            <a:endParaRPr lang="ko-KR" altLang="en-US" dirty="0">
              <a:latin typeface="Tlab 레트로라이프" panose="020B0600000101010101" charset="-127"/>
              <a:ea typeface="Tlab 레트로라이프" panose="020B0600000101010101" charset="-127"/>
            </a:endParaRPr>
          </a:p>
        </p:txBody>
      </p:sp>
      <p:pic>
        <p:nvPicPr>
          <p:cNvPr id="94" name="그림 93"/>
          <p:cNvPicPr>
            <a:picLocks noChangeAspect="1"/>
          </p:cNvPicPr>
          <p:nvPr/>
        </p:nvPicPr>
        <p:blipFill rotWithShape="1">
          <a:blip r:embed="rId8"/>
          <a:srcRect l="5973" r="75792" b="9989"/>
          <a:stretch/>
        </p:blipFill>
        <p:spPr>
          <a:xfrm>
            <a:off x="4113338" y="2933089"/>
            <a:ext cx="2438401" cy="459812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pic>
        <p:nvPicPr>
          <p:cNvPr id="95" name="그림 94"/>
          <p:cNvPicPr>
            <a:picLocks noChangeAspect="1"/>
          </p:cNvPicPr>
          <p:nvPr/>
        </p:nvPicPr>
        <p:blipFill rotWithShape="1">
          <a:blip r:embed="rId8"/>
          <a:srcRect l="27222" r="55683" b="7999"/>
          <a:stretch/>
        </p:blipFill>
        <p:spPr>
          <a:xfrm rot="16200000">
            <a:off x="603170" y="5842169"/>
            <a:ext cx="2286000" cy="469979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pic>
        <p:nvPicPr>
          <p:cNvPr id="96" name="그림 95"/>
          <p:cNvPicPr>
            <a:picLocks noChangeAspect="1"/>
          </p:cNvPicPr>
          <p:nvPr/>
        </p:nvPicPr>
        <p:blipFill rotWithShape="1">
          <a:blip r:embed="rId8"/>
          <a:srcRect l="47572" r="41031" b="-2131"/>
          <a:stretch/>
        </p:blipFill>
        <p:spPr>
          <a:xfrm>
            <a:off x="2926370" y="4759096"/>
            <a:ext cx="1524000" cy="521725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pic>
        <p:nvPicPr>
          <p:cNvPr id="97" name="그림 96"/>
          <p:cNvPicPr>
            <a:picLocks noChangeAspect="1"/>
          </p:cNvPicPr>
          <p:nvPr/>
        </p:nvPicPr>
        <p:blipFill rotWithShape="1">
          <a:blip r:embed="rId8"/>
          <a:srcRect l="64768" r="2181" b="9913"/>
          <a:stretch/>
        </p:blipFill>
        <p:spPr>
          <a:xfrm>
            <a:off x="11075044" y="6043198"/>
            <a:ext cx="4419600" cy="460201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549743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1" name="Group 11"/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/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628566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658C6A"/>
                </a:solidFill>
                <a:prstDash val="solid"/>
                <a:miter/>
              </a:ln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4041627" y="1388861"/>
            <a:ext cx="10042160" cy="12567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ko-KR" altLang="en-US" sz="6999" dirty="0" smtClean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세부</a:t>
            </a:r>
            <a:r>
              <a:rPr lang="en-US" sz="6999" dirty="0" smtClean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 </a:t>
            </a:r>
            <a:r>
              <a:rPr lang="ko-KR" altLang="en-US" sz="6999" dirty="0" smtClean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기술 </a:t>
            </a:r>
            <a:r>
              <a:rPr lang="en-US" altLang="ko-KR" sz="6999" dirty="0" smtClean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– LCD1602</a:t>
            </a:r>
            <a:endParaRPr lang="en-US" sz="6999" dirty="0">
              <a:solidFill>
                <a:srgbClr val="485849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822669" y="989012"/>
            <a:ext cx="2048120" cy="1765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491"/>
              </a:lnSpc>
            </a:pPr>
            <a:r>
              <a:rPr lang="en-US" sz="10350" b="1" dirty="0">
                <a:solidFill>
                  <a:srgbClr val="8CB791">
                    <a:alpha val="73725"/>
                  </a:srgbClr>
                </a:solidFill>
                <a:latin typeface="Tlab 레트로라이프 Bold"/>
                <a:ea typeface="Tlab 레트로라이프 Bold"/>
                <a:cs typeface="Tlab 레트로라이프 Bold"/>
                <a:sym typeface="Tlab 레트로라이프 Bold"/>
              </a:rPr>
              <a:t>03</a:t>
            </a:r>
          </a:p>
        </p:txBody>
      </p:sp>
      <p:sp>
        <p:nvSpPr>
          <p:cNvPr id="21" name="AutoShape 21"/>
          <p:cNvSpPr/>
          <p:nvPr/>
        </p:nvSpPr>
        <p:spPr>
          <a:xfrm>
            <a:off x="980630" y="3841135"/>
            <a:ext cx="16278670" cy="0"/>
          </a:xfrm>
          <a:prstGeom prst="line">
            <a:avLst/>
          </a:prstGeom>
          <a:ln w="19050" cap="flat">
            <a:solidFill>
              <a:srgbClr val="485849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2" name="Group 32"/>
          <p:cNvGrpSpPr/>
          <p:nvPr/>
        </p:nvGrpSpPr>
        <p:grpSpPr>
          <a:xfrm>
            <a:off x="4095461" y="3399720"/>
            <a:ext cx="1005073" cy="863735"/>
            <a:chOff x="0" y="0"/>
            <a:chExt cx="812800" cy="698500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A9B87D"/>
            </a:solidFill>
            <a:ln w="19050" cap="sq">
              <a:solidFill>
                <a:srgbClr val="485849"/>
              </a:solidFill>
              <a:prstDash val="solid"/>
              <a:miter/>
            </a:ln>
          </p:spPr>
        </p:sp>
        <p:sp>
          <p:nvSpPr>
            <p:cNvPr id="34" name="TextBox 34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r>
                <a:rPr lang="en-US" sz="2199" dirty="0">
                  <a:solidFill>
                    <a:srgbClr val="FFFFFA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3</a:t>
              </a:r>
              <a:r>
                <a:rPr lang="en-US" sz="2199" dirty="0" smtClean="0">
                  <a:solidFill>
                    <a:srgbClr val="FFFFFA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차</a:t>
              </a:r>
              <a:endParaRPr lang="en-US" sz="2199" dirty="0">
                <a:solidFill>
                  <a:srgbClr val="FFFFFA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endParaRPr>
            </a:p>
          </p:txBody>
        </p:sp>
      </p:grpSp>
      <p:sp>
        <p:nvSpPr>
          <p:cNvPr id="35" name="AutoShape 35"/>
          <p:cNvSpPr/>
          <p:nvPr/>
        </p:nvSpPr>
        <p:spPr>
          <a:xfrm flipV="1">
            <a:off x="4634002" y="4263455"/>
            <a:ext cx="0" cy="1221211"/>
          </a:xfrm>
          <a:prstGeom prst="line">
            <a:avLst/>
          </a:prstGeom>
          <a:ln w="28575" cap="flat">
            <a:solidFill>
              <a:srgbClr val="485849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41" name="TextBox 41"/>
          <p:cNvSpPr txBox="1"/>
          <p:nvPr/>
        </p:nvSpPr>
        <p:spPr>
          <a:xfrm>
            <a:off x="1341269" y="6415396"/>
            <a:ext cx="6464212" cy="2842904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3079"/>
              </a:lnSpc>
            </a:pPr>
            <a:endParaRPr lang="en-US" sz="2199" dirty="0">
              <a:solidFill>
                <a:srgbClr val="485849"/>
              </a:solidFill>
              <a:latin typeface="TDTD순고딕"/>
              <a:ea typeface="TDTD순고딕"/>
              <a:cs typeface="TDTD순고딕"/>
              <a:sym typeface="TDTD순고딕"/>
            </a:endParaRPr>
          </a:p>
        </p:txBody>
      </p:sp>
      <p:sp>
        <p:nvSpPr>
          <p:cNvPr id="62" name="TextBox 24"/>
          <p:cNvSpPr txBox="1"/>
          <p:nvPr/>
        </p:nvSpPr>
        <p:spPr>
          <a:xfrm>
            <a:off x="1714170" y="2737365"/>
            <a:ext cx="7834410" cy="5899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620"/>
              </a:lnSpc>
            </a:pPr>
            <a:r>
              <a:rPr lang="ko-KR" altLang="en-US" sz="2800" dirty="0" smtClean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（</a:t>
            </a:r>
            <a:r>
              <a:rPr lang="en-US" altLang="ko-KR" sz="2800" dirty="0" smtClean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3</a:t>
            </a:r>
            <a:r>
              <a:rPr lang="ko-KR" altLang="en-US" sz="2800" dirty="0" smtClean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）</a:t>
            </a:r>
            <a:r>
              <a:rPr lang="en-US" altLang="ko-KR" sz="2800" dirty="0" smtClean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LCD 1602</a:t>
            </a:r>
            <a:r>
              <a:rPr lang="ko-KR" altLang="en-US" sz="2800" dirty="0" smtClean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의</a:t>
            </a:r>
            <a:r>
              <a:rPr lang="en-US" altLang="ko-KR" sz="2800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 </a:t>
            </a:r>
            <a:r>
              <a:rPr lang="ko-KR" altLang="en-US" sz="2800" dirty="0" smtClean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특정 좌표에 도트를 찍는 방법</a:t>
            </a:r>
            <a:endParaRPr lang="en-US" sz="2800" dirty="0">
              <a:solidFill>
                <a:srgbClr val="485849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grpSp>
        <p:nvGrpSpPr>
          <p:cNvPr id="64" name="Group 26"/>
          <p:cNvGrpSpPr/>
          <p:nvPr/>
        </p:nvGrpSpPr>
        <p:grpSpPr>
          <a:xfrm>
            <a:off x="1295400" y="4816457"/>
            <a:ext cx="6471228" cy="1701143"/>
            <a:chOff x="0" y="0"/>
            <a:chExt cx="762847" cy="446997"/>
          </a:xfrm>
        </p:grpSpPr>
        <p:sp>
          <p:nvSpPr>
            <p:cNvPr id="65" name="Freeform 27"/>
            <p:cNvSpPr/>
            <p:nvPr/>
          </p:nvSpPr>
          <p:spPr>
            <a:xfrm>
              <a:off x="0" y="0"/>
              <a:ext cx="762847" cy="446997"/>
            </a:xfrm>
            <a:custGeom>
              <a:avLst/>
              <a:gdLst/>
              <a:ahLst/>
              <a:cxnLst/>
              <a:rect l="l" t="t" r="r" b="b"/>
              <a:pathLst>
                <a:path w="762847" h="446997">
                  <a:moveTo>
                    <a:pt x="32000" y="0"/>
                  </a:moveTo>
                  <a:lnTo>
                    <a:pt x="730847" y="0"/>
                  </a:lnTo>
                  <a:cubicBezTo>
                    <a:pt x="739334" y="0"/>
                    <a:pt x="747474" y="3371"/>
                    <a:pt x="753475" y="9373"/>
                  </a:cubicBezTo>
                  <a:cubicBezTo>
                    <a:pt x="759476" y="15374"/>
                    <a:pt x="762847" y="23513"/>
                    <a:pt x="762847" y="32000"/>
                  </a:cubicBezTo>
                  <a:lnTo>
                    <a:pt x="762847" y="414997"/>
                  </a:lnTo>
                  <a:cubicBezTo>
                    <a:pt x="762847" y="432670"/>
                    <a:pt x="748520" y="446997"/>
                    <a:pt x="730847" y="446997"/>
                  </a:cubicBezTo>
                  <a:lnTo>
                    <a:pt x="32000" y="446997"/>
                  </a:lnTo>
                  <a:cubicBezTo>
                    <a:pt x="23513" y="446997"/>
                    <a:pt x="15374" y="443626"/>
                    <a:pt x="9373" y="437625"/>
                  </a:cubicBezTo>
                  <a:cubicBezTo>
                    <a:pt x="3371" y="431623"/>
                    <a:pt x="0" y="423484"/>
                    <a:pt x="0" y="414997"/>
                  </a:cubicBezTo>
                  <a:lnTo>
                    <a:pt x="0" y="32000"/>
                  </a:lnTo>
                  <a:cubicBezTo>
                    <a:pt x="0" y="23513"/>
                    <a:pt x="3371" y="15374"/>
                    <a:pt x="9373" y="9373"/>
                  </a:cubicBezTo>
                  <a:cubicBezTo>
                    <a:pt x="15374" y="3371"/>
                    <a:pt x="23513" y="0"/>
                    <a:pt x="32000" y="0"/>
                  </a:cubicBezTo>
                  <a:close/>
                </a:path>
              </a:pathLst>
            </a:custGeom>
            <a:solidFill>
              <a:srgbClr val="E3F0E5"/>
            </a:solidFill>
            <a:ln w="19050" cap="sq">
              <a:solidFill>
                <a:srgbClr val="485849"/>
              </a:solidFill>
              <a:prstDash val="solid"/>
              <a:miter/>
            </a:ln>
          </p:spPr>
        </p:sp>
        <p:sp>
          <p:nvSpPr>
            <p:cNvPr id="66" name="TextBox 28"/>
            <p:cNvSpPr txBox="1"/>
            <p:nvPr/>
          </p:nvSpPr>
          <p:spPr>
            <a:xfrm>
              <a:off x="0" y="-57150"/>
              <a:ext cx="762847" cy="5041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19"/>
                </a:lnSpc>
              </a:pPr>
              <a:r>
                <a:rPr lang="ko-KR" altLang="en-US" sz="2400" dirty="0" smtClean="0">
                  <a:solidFill>
                    <a:srgbClr val="485849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사용할 수 있는 </a:t>
              </a:r>
              <a:r>
                <a:rPr lang="ko-KR" altLang="en-US" sz="2400" dirty="0" err="1" smtClean="0">
                  <a:solidFill>
                    <a:srgbClr val="485849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커스텀</a:t>
              </a:r>
              <a:r>
                <a:rPr lang="ko-KR" altLang="en-US" sz="2400" dirty="0" smtClean="0">
                  <a:solidFill>
                    <a:srgbClr val="485849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 캐릭터가 </a:t>
              </a:r>
              <a:r>
                <a:rPr lang="en-US" altLang="ko-KR" sz="2400" dirty="0" smtClean="0">
                  <a:solidFill>
                    <a:srgbClr val="485849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8</a:t>
              </a:r>
              <a:r>
                <a:rPr lang="ko-KR" altLang="en-US" sz="2400" dirty="0" smtClean="0">
                  <a:solidFill>
                    <a:srgbClr val="485849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개이기 때문에</a:t>
              </a:r>
              <a:endParaRPr lang="en-US" altLang="ko-KR" sz="2400" dirty="0" smtClean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endParaRPr>
            </a:p>
            <a:p>
              <a:pPr algn="ctr">
                <a:lnSpc>
                  <a:spcPts val="3919"/>
                </a:lnSpc>
              </a:pPr>
              <a:r>
                <a:rPr lang="ko-KR" altLang="en-US" sz="2400" dirty="0" smtClean="0">
                  <a:solidFill>
                    <a:srgbClr val="485849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몇 개의 칸</a:t>
              </a:r>
              <a:r>
                <a:rPr lang="en-US" altLang="ko-KR" sz="2400" dirty="0" smtClean="0">
                  <a:solidFill>
                    <a:srgbClr val="485849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(16 x 2)</a:t>
              </a:r>
              <a:r>
                <a:rPr lang="ko-KR" altLang="en-US" sz="2400" dirty="0" smtClean="0">
                  <a:solidFill>
                    <a:srgbClr val="485849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에 도트가 </a:t>
              </a:r>
              <a:r>
                <a:rPr lang="ko-KR" altLang="en-US" sz="2400" dirty="0" err="1" smtClean="0">
                  <a:solidFill>
                    <a:srgbClr val="485849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찍혀있는지</a:t>
              </a:r>
              <a:r>
                <a:rPr lang="ko-KR" altLang="en-US" sz="2400" dirty="0" smtClean="0">
                  <a:solidFill>
                    <a:srgbClr val="485849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 검사</a:t>
              </a:r>
              <a:endParaRPr lang="en-US" sz="2400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endParaRPr>
            </a:p>
          </p:txBody>
        </p:sp>
      </p:grpSp>
      <p:grpSp>
        <p:nvGrpSpPr>
          <p:cNvPr id="77" name="Group 21"/>
          <p:cNvGrpSpPr/>
          <p:nvPr/>
        </p:nvGrpSpPr>
        <p:grpSpPr>
          <a:xfrm>
            <a:off x="8502447" y="4003655"/>
            <a:ext cx="3265248" cy="880404"/>
            <a:chOff x="0" y="0"/>
            <a:chExt cx="2091879" cy="932045"/>
          </a:xfrm>
        </p:grpSpPr>
        <p:sp>
          <p:nvSpPr>
            <p:cNvPr id="78" name="Freeform 22"/>
            <p:cNvSpPr/>
            <p:nvPr/>
          </p:nvSpPr>
          <p:spPr>
            <a:xfrm>
              <a:off x="0" y="0"/>
              <a:ext cx="2091879" cy="932045"/>
            </a:xfrm>
            <a:custGeom>
              <a:avLst/>
              <a:gdLst/>
              <a:ahLst/>
              <a:cxnLst/>
              <a:rect l="l" t="t" r="r" b="b"/>
              <a:pathLst>
                <a:path w="2091879" h="932045">
                  <a:moveTo>
                    <a:pt x="29398" y="0"/>
                  </a:moveTo>
                  <a:lnTo>
                    <a:pt x="2062482" y="0"/>
                  </a:lnTo>
                  <a:cubicBezTo>
                    <a:pt x="2070278" y="0"/>
                    <a:pt x="2077756" y="3097"/>
                    <a:pt x="2083269" y="8610"/>
                  </a:cubicBezTo>
                  <a:cubicBezTo>
                    <a:pt x="2088782" y="14123"/>
                    <a:pt x="2091879" y="21601"/>
                    <a:pt x="2091879" y="29398"/>
                  </a:cubicBezTo>
                  <a:lnTo>
                    <a:pt x="2091879" y="902647"/>
                  </a:lnTo>
                  <a:cubicBezTo>
                    <a:pt x="2091879" y="918883"/>
                    <a:pt x="2078717" y="932045"/>
                    <a:pt x="2062482" y="932045"/>
                  </a:cubicBezTo>
                  <a:lnTo>
                    <a:pt x="29398" y="932045"/>
                  </a:lnTo>
                  <a:cubicBezTo>
                    <a:pt x="13162" y="932045"/>
                    <a:pt x="0" y="918883"/>
                    <a:pt x="0" y="902647"/>
                  </a:cubicBezTo>
                  <a:lnTo>
                    <a:pt x="0" y="29398"/>
                  </a:lnTo>
                  <a:cubicBezTo>
                    <a:pt x="0" y="13162"/>
                    <a:pt x="13162" y="0"/>
                    <a:pt x="2939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485849"/>
              </a:solidFill>
              <a:prstDash val="solid"/>
              <a:miter/>
            </a:ln>
          </p:spPr>
        </p:sp>
        <p:sp>
          <p:nvSpPr>
            <p:cNvPr id="80" name="TextBox 23"/>
            <p:cNvSpPr txBox="1"/>
            <p:nvPr/>
          </p:nvSpPr>
          <p:spPr>
            <a:xfrm>
              <a:off x="0" y="-38100"/>
              <a:ext cx="2091879" cy="9701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1" name="TextBox 27"/>
          <p:cNvSpPr txBox="1"/>
          <p:nvPr/>
        </p:nvSpPr>
        <p:spPr>
          <a:xfrm>
            <a:off x="8679781" y="4243064"/>
            <a:ext cx="2910582" cy="3392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ko-KR" altLang="en-US" sz="2000" dirty="0" smtClean="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기준 칸 검사</a:t>
            </a:r>
            <a:endParaRPr lang="en-US" altLang="ko-KR" sz="2000" dirty="0" smtClean="0">
              <a:solidFill>
                <a:srgbClr val="485849"/>
              </a:solidFill>
              <a:latin typeface="TDTD순고딕"/>
              <a:ea typeface="TDTD순고딕"/>
              <a:cs typeface="TDTD순고딕"/>
              <a:sym typeface="TDTD순고딕"/>
            </a:endParaRPr>
          </a:p>
        </p:txBody>
      </p:sp>
      <p:grpSp>
        <p:nvGrpSpPr>
          <p:cNvPr id="86" name="Group 21"/>
          <p:cNvGrpSpPr/>
          <p:nvPr/>
        </p:nvGrpSpPr>
        <p:grpSpPr>
          <a:xfrm>
            <a:off x="8502447" y="7379244"/>
            <a:ext cx="3265248" cy="1469624"/>
            <a:chOff x="0" y="0"/>
            <a:chExt cx="2091879" cy="932045"/>
          </a:xfrm>
        </p:grpSpPr>
        <p:sp>
          <p:nvSpPr>
            <p:cNvPr id="87" name="Freeform 22"/>
            <p:cNvSpPr/>
            <p:nvPr/>
          </p:nvSpPr>
          <p:spPr>
            <a:xfrm>
              <a:off x="0" y="0"/>
              <a:ext cx="2091879" cy="932045"/>
            </a:xfrm>
            <a:custGeom>
              <a:avLst/>
              <a:gdLst/>
              <a:ahLst/>
              <a:cxnLst/>
              <a:rect l="l" t="t" r="r" b="b"/>
              <a:pathLst>
                <a:path w="2091879" h="932045">
                  <a:moveTo>
                    <a:pt x="29398" y="0"/>
                  </a:moveTo>
                  <a:lnTo>
                    <a:pt x="2062482" y="0"/>
                  </a:lnTo>
                  <a:cubicBezTo>
                    <a:pt x="2070278" y="0"/>
                    <a:pt x="2077756" y="3097"/>
                    <a:pt x="2083269" y="8610"/>
                  </a:cubicBezTo>
                  <a:cubicBezTo>
                    <a:pt x="2088782" y="14123"/>
                    <a:pt x="2091879" y="21601"/>
                    <a:pt x="2091879" y="29398"/>
                  </a:cubicBezTo>
                  <a:lnTo>
                    <a:pt x="2091879" y="902647"/>
                  </a:lnTo>
                  <a:cubicBezTo>
                    <a:pt x="2091879" y="918883"/>
                    <a:pt x="2078717" y="932045"/>
                    <a:pt x="2062482" y="932045"/>
                  </a:cubicBezTo>
                  <a:lnTo>
                    <a:pt x="29398" y="932045"/>
                  </a:lnTo>
                  <a:cubicBezTo>
                    <a:pt x="13162" y="932045"/>
                    <a:pt x="0" y="918883"/>
                    <a:pt x="0" y="902647"/>
                  </a:cubicBezTo>
                  <a:lnTo>
                    <a:pt x="0" y="29398"/>
                  </a:lnTo>
                  <a:cubicBezTo>
                    <a:pt x="0" y="13162"/>
                    <a:pt x="13162" y="0"/>
                    <a:pt x="2939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485849"/>
              </a:solidFill>
              <a:prstDash val="solid"/>
              <a:miter/>
            </a:ln>
          </p:spPr>
        </p:sp>
        <p:sp>
          <p:nvSpPr>
            <p:cNvPr id="88" name="TextBox 23"/>
            <p:cNvSpPr txBox="1"/>
            <p:nvPr/>
          </p:nvSpPr>
          <p:spPr>
            <a:xfrm>
              <a:off x="0" y="-38100"/>
              <a:ext cx="2091879" cy="9701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9" name="TextBox 27"/>
          <p:cNvSpPr txBox="1"/>
          <p:nvPr/>
        </p:nvSpPr>
        <p:spPr>
          <a:xfrm>
            <a:off x="8679781" y="7817855"/>
            <a:ext cx="2910582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ko-KR" altLang="en-US" sz="2000" dirty="0" smtClean="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각</a:t>
            </a:r>
            <a:r>
              <a:rPr lang="en-US" altLang="ko-KR" sz="2000" dirty="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ko-KR" altLang="en-US" sz="2000" dirty="0" smtClean="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칸에 해당하는 </a:t>
            </a:r>
            <a:r>
              <a:rPr lang="ko-KR" altLang="en-US" sz="2000" dirty="0" err="1" smtClean="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커스텀</a:t>
            </a:r>
            <a:r>
              <a:rPr lang="ko-KR" altLang="en-US" sz="2000" dirty="0" smtClean="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 캐릭터를 등록하고 출력</a:t>
            </a:r>
            <a:r>
              <a:rPr lang="en-US" sz="2000" dirty="0" smtClean="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endParaRPr lang="en-US" sz="2000" dirty="0">
              <a:solidFill>
                <a:srgbClr val="485849"/>
              </a:solidFill>
              <a:latin typeface="TDTD순고딕"/>
              <a:ea typeface="TDTD순고딕"/>
              <a:cs typeface="TDTD순고딕"/>
              <a:sym typeface="TDTD순고딕"/>
            </a:endParaRPr>
          </a:p>
        </p:txBody>
      </p:sp>
      <p:grpSp>
        <p:nvGrpSpPr>
          <p:cNvPr id="97" name="Group 21"/>
          <p:cNvGrpSpPr/>
          <p:nvPr/>
        </p:nvGrpSpPr>
        <p:grpSpPr>
          <a:xfrm>
            <a:off x="13332750" y="4000500"/>
            <a:ext cx="3265248" cy="1469624"/>
            <a:chOff x="0" y="0"/>
            <a:chExt cx="2091879" cy="932045"/>
          </a:xfrm>
        </p:grpSpPr>
        <p:sp>
          <p:nvSpPr>
            <p:cNvPr id="98" name="Freeform 22"/>
            <p:cNvSpPr/>
            <p:nvPr/>
          </p:nvSpPr>
          <p:spPr>
            <a:xfrm>
              <a:off x="0" y="0"/>
              <a:ext cx="2091879" cy="932045"/>
            </a:xfrm>
            <a:custGeom>
              <a:avLst/>
              <a:gdLst/>
              <a:ahLst/>
              <a:cxnLst/>
              <a:rect l="l" t="t" r="r" b="b"/>
              <a:pathLst>
                <a:path w="2091879" h="932045">
                  <a:moveTo>
                    <a:pt x="29398" y="0"/>
                  </a:moveTo>
                  <a:lnTo>
                    <a:pt x="2062482" y="0"/>
                  </a:lnTo>
                  <a:cubicBezTo>
                    <a:pt x="2070278" y="0"/>
                    <a:pt x="2077756" y="3097"/>
                    <a:pt x="2083269" y="8610"/>
                  </a:cubicBezTo>
                  <a:cubicBezTo>
                    <a:pt x="2088782" y="14123"/>
                    <a:pt x="2091879" y="21601"/>
                    <a:pt x="2091879" y="29398"/>
                  </a:cubicBezTo>
                  <a:lnTo>
                    <a:pt x="2091879" y="902647"/>
                  </a:lnTo>
                  <a:cubicBezTo>
                    <a:pt x="2091879" y="918883"/>
                    <a:pt x="2078717" y="932045"/>
                    <a:pt x="2062482" y="932045"/>
                  </a:cubicBezTo>
                  <a:lnTo>
                    <a:pt x="29398" y="932045"/>
                  </a:lnTo>
                  <a:cubicBezTo>
                    <a:pt x="13162" y="932045"/>
                    <a:pt x="0" y="918883"/>
                    <a:pt x="0" y="902647"/>
                  </a:cubicBezTo>
                  <a:lnTo>
                    <a:pt x="0" y="29398"/>
                  </a:lnTo>
                  <a:cubicBezTo>
                    <a:pt x="0" y="13162"/>
                    <a:pt x="13162" y="0"/>
                    <a:pt x="2939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485849"/>
              </a:solidFill>
              <a:prstDash val="solid"/>
              <a:miter/>
            </a:ln>
          </p:spPr>
        </p:sp>
        <p:sp>
          <p:nvSpPr>
            <p:cNvPr id="99" name="TextBox 23"/>
            <p:cNvSpPr txBox="1"/>
            <p:nvPr/>
          </p:nvSpPr>
          <p:spPr>
            <a:xfrm>
              <a:off x="0" y="-38100"/>
              <a:ext cx="2091879" cy="9701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0" name="TextBox 27"/>
          <p:cNvSpPr txBox="1"/>
          <p:nvPr/>
        </p:nvSpPr>
        <p:spPr>
          <a:xfrm>
            <a:off x="13241259" y="4207049"/>
            <a:ext cx="3485502" cy="10772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ko-KR" altLang="en-US" sz="2000" dirty="0" smtClean="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각 칸을 의미하는 배열에</a:t>
            </a:r>
            <a:r>
              <a:rPr lang="en-US" altLang="ko-KR" sz="2000" dirty="0" smtClean="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/>
            </a:r>
            <a:br>
              <a:rPr lang="en-US" altLang="ko-KR" sz="2000" dirty="0" smtClean="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</a:br>
            <a:r>
              <a:rPr lang="ko-KR" altLang="en-US" sz="2000" dirty="0" smtClean="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픽셀 유무 저장</a:t>
            </a:r>
            <a:endParaRPr lang="en-US" altLang="ko-KR" sz="2000" dirty="0" smtClean="0">
              <a:solidFill>
                <a:srgbClr val="485849"/>
              </a:solidFill>
              <a:latin typeface="TDTD순고딕"/>
              <a:ea typeface="TDTD순고딕"/>
              <a:cs typeface="TDTD순고딕"/>
              <a:sym typeface="TDTD순고딕"/>
            </a:endParaRPr>
          </a:p>
          <a:p>
            <a:pPr algn="ctr">
              <a:lnSpc>
                <a:spcPts val="2800"/>
              </a:lnSpc>
            </a:pPr>
            <a:r>
              <a:rPr lang="en-US" sz="2000" dirty="0" smtClean="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(</a:t>
            </a:r>
            <a:r>
              <a:rPr lang="ko-KR" altLang="en-US" sz="2000" dirty="0" smtClean="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있으면 그 칸의 데이터 저장</a:t>
            </a:r>
            <a:r>
              <a:rPr lang="en-US" altLang="ko-KR" sz="2000" dirty="0" smtClean="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)</a:t>
            </a:r>
            <a:endParaRPr lang="en-US" sz="2000" dirty="0">
              <a:solidFill>
                <a:srgbClr val="485849"/>
              </a:solidFill>
              <a:latin typeface="TDTD순고딕"/>
              <a:ea typeface="TDTD순고딕"/>
              <a:cs typeface="TDTD순고딕"/>
              <a:sym typeface="TDTD순고딕"/>
            </a:endParaRPr>
          </a:p>
        </p:txBody>
      </p:sp>
      <p:grpSp>
        <p:nvGrpSpPr>
          <p:cNvPr id="101" name="Group 21"/>
          <p:cNvGrpSpPr/>
          <p:nvPr/>
        </p:nvGrpSpPr>
        <p:grpSpPr>
          <a:xfrm>
            <a:off x="13332750" y="6962750"/>
            <a:ext cx="3265248" cy="2295550"/>
            <a:chOff x="0" y="0"/>
            <a:chExt cx="2091879" cy="932045"/>
          </a:xfrm>
        </p:grpSpPr>
        <p:sp>
          <p:nvSpPr>
            <p:cNvPr id="102" name="Freeform 22"/>
            <p:cNvSpPr/>
            <p:nvPr/>
          </p:nvSpPr>
          <p:spPr>
            <a:xfrm>
              <a:off x="0" y="0"/>
              <a:ext cx="2091879" cy="932045"/>
            </a:xfrm>
            <a:custGeom>
              <a:avLst/>
              <a:gdLst/>
              <a:ahLst/>
              <a:cxnLst/>
              <a:rect l="l" t="t" r="r" b="b"/>
              <a:pathLst>
                <a:path w="2091879" h="932045">
                  <a:moveTo>
                    <a:pt x="29398" y="0"/>
                  </a:moveTo>
                  <a:lnTo>
                    <a:pt x="2062482" y="0"/>
                  </a:lnTo>
                  <a:cubicBezTo>
                    <a:pt x="2070278" y="0"/>
                    <a:pt x="2077756" y="3097"/>
                    <a:pt x="2083269" y="8610"/>
                  </a:cubicBezTo>
                  <a:cubicBezTo>
                    <a:pt x="2088782" y="14123"/>
                    <a:pt x="2091879" y="21601"/>
                    <a:pt x="2091879" y="29398"/>
                  </a:cubicBezTo>
                  <a:lnTo>
                    <a:pt x="2091879" y="902647"/>
                  </a:lnTo>
                  <a:cubicBezTo>
                    <a:pt x="2091879" y="918883"/>
                    <a:pt x="2078717" y="932045"/>
                    <a:pt x="2062482" y="932045"/>
                  </a:cubicBezTo>
                  <a:lnTo>
                    <a:pt x="29398" y="932045"/>
                  </a:lnTo>
                  <a:cubicBezTo>
                    <a:pt x="13162" y="932045"/>
                    <a:pt x="0" y="918883"/>
                    <a:pt x="0" y="902647"/>
                  </a:cubicBezTo>
                  <a:lnTo>
                    <a:pt x="0" y="29398"/>
                  </a:lnTo>
                  <a:cubicBezTo>
                    <a:pt x="0" y="13162"/>
                    <a:pt x="13162" y="0"/>
                    <a:pt x="2939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485849"/>
              </a:solidFill>
              <a:prstDash val="solid"/>
              <a:miter/>
            </a:ln>
          </p:spPr>
        </p:sp>
        <p:sp>
          <p:nvSpPr>
            <p:cNvPr id="103" name="TextBox 23"/>
            <p:cNvSpPr txBox="1"/>
            <p:nvPr/>
          </p:nvSpPr>
          <p:spPr>
            <a:xfrm>
              <a:off x="0" y="-38100"/>
              <a:ext cx="2091879" cy="9701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4" name="TextBox 27"/>
          <p:cNvSpPr txBox="1"/>
          <p:nvPr/>
        </p:nvSpPr>
        <p:spPr>
          <a:xfrm>
            <a:off x="13510084" y="7317232"/>
            <a:ext cx="2910582" cy="17953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ko-KR" altLang="en-US" sz="2000" dirty="0" smtClean="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과거와 비교해서 지워야 할 영역 공백 문자 초기화</a:t>
            </a:r>
            <a:r>
              <a:rPr lang="en-US" sz="2000" dirty="0" smtClean="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</a:p>
          <a:p>
            <a:pPr algn="ctr">
              <a:lnSpc>
                <a:spcPts val="2800"/>
              </a:lnSpc>
            </a:pPr>
            <a:r>
              <a:rPr lang="en-US" sz="2000" dirty="0" smtClean="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(</a:t>
            </a:r>
            <a:r>
              <a:rPr lang="ko-KR" altLang="en-US" sz="2000" dirty="0" smtClean="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전체 디스플레이를 </a:t>
            </a:r>
            <a:r>
              <a:rPr lang="ko-KR" altLang="en-US" sz="2000" dirty="0" err="1" smtClean="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클리어</a:t>
            </a:r>
            <a:r>
              <a:rPr lang="ko-KR" altLang="en-US" sz="2000" dirty="0" smtClean="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 하는 것이 아닌 지워야 할 부분만 지워야 하기 때문</a:t>
            </a:r>
            <a:r>
              <a:rPr lang="en-US" altLang="ko-KR" sz="2000" dirty="0" smtClean="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)</a:t>
            </a:r>
            <a:endParaRPr lang="en-US" sz="2000" dirty="0">
              <a:solidFill>
                <a:srgbClr val="485849"/>
              </a:solidFill>
              <a:latin typeface="TDTD순고딕"/>
              <a:ea typeface="TDTD순고딕"/>
              <a:cs typeface="TDTD순고딕"/>
              <a:sym typeface="TDTD순고딕"/>
            </a:endParaRPr>
          </a:p>
        </p:txBody>
      </p:sp>
      <p:pic>
        <p:nvPicPr>
          <p:cNvPr id="105" name="그림 104"/>
          <p:cNvPicPr>
            <a:picLocks noChangeAspect="1"/>
          </p:cNvPicPr>
          <p:nvPr/>
        </p:nvPicPr>
        <p:blipFill rotWithShape="1">
          <a:blip r:embed="rId7"/>
          <a:srcRect l="24509" r="29821"/>
          <a:stretch/>
        </p:blipFill>
        <p:spPr>
          <a:xfrm rot="16200000">
            <a:off x="9600999" y="4101727"/>
            <a:ext cx="1125389" cy="3285561"/>
          </a:xfrm>
          <a:prstGeom prst="rect">
            <a:avLst/>
          </a:prstGeom>
        </p:spPr>
      </p:pic>
      <p:sp>
        <p:nvSpPr>
          <p:cNvPr id="36" name="왼쪽/오른쪽 화살표 35"/>
          <p:cNvSpPr/>
          <p:nvPr/>
        </p:nvSpPr>
        <p:spPr>
          <a:xfrm>
            <a:off x="9154818" y="5101453"/>
            <a:ext cx="2004866" cy="344847"/>
          </a:xfrm>
          <a:prstGeom prst="leftRightArrow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오른쪽 화살표 36"/>
          <p:cNvSpPr/>
          <p:nvPr/>
        </p:nvSpPr>
        <p:spPr>
          <a:xfrm>
            <a:off x="11848025" y="4305266"/>
            <a:ext cx="1436655" cy="357376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오른쪽 화살표 105"/>
          <p:cNvSpPr/>
          <p:nvPr/>
        </p:nvSpPr>
        <p:spPr>
          <a:xfrm rot="5400000">
            <a:off x="14265682" y="6051318"/>
            <a:ext cx="1436655" cy="357376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" name="오른쪽 화살표 106"/>
          <p:cNvSpPr/>
          <p:nvPr/>
        </p:nvSpPr>
        <p:spPr>
          <a:xfrm rot="10800000">
            <a:off x="11825759" y="8036225"/>
            <a:ext cx="1436655" cy="357376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337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1" name="Group 11"/>
          <p:cNvGrpSpPr/>
          <p:nvPr/>
        </p:nvGrpSpPr>
        <p:grpSpPr>
          <a:xfrm>
            <a:off x="980630" y="838518"/>
            <a:ext cx="16326741" cy="9448481"/>
            <a:chOff x="0" y="0"/>
            <a:chExt cx="21768988" cy="11575861"/>
          </a:xfrm>
        </p:grpSpPr>
        <p:grpSp>
          <p:nvGrpSpPr>
            <p:cNvPr id="12" name="Group 12"/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628566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658C6A"/>
                </a:solidFill>
                <a:prstDash val="solid"/>
                <a:miter/>
              </a:ln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4239802" y="1410881"/>
            <a:ext cx="10653914" cy="12567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ko-KR" altLang="en-US" sz="6999" dirty="0" smtClean="0">
                <a:solidFill>
                  <a:srgbClr val="5E665E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프로그램 흐름 </a:t>
            </a:r>
            <a:r>
              <a:rPr lang="en-US" altLang="ko-KR" sz="6999" dirty="0" smtClean="0">
                <a:solidFill>
                  <a:srgbClr val="5E665E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/</a:t>
            </a:r>
            <a:r>
              <a:rPr lang="ko-KR" altLang="en-US" sz="6999" dirty="0" smtClean="0">
                <a:solidFill>
                  <a:srgbClr val="5E665E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 </a:t>
            </a:r>
            <a:r>
              <a:rPr lang="ko-KR" altLang="en-US" sz="6999" dirty="0" err="1" smtClean="0">
                <a:solidFill>
                  <a:srgbClr val="5E665E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로직</a:t>
            </a:r>
            <a:endParaRPr lang="en-US" sz="6999" dirty="0">
              <a:solidFill>
                <a:srgbClr val="5E665E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822669" y="989012"/>
            <a:ext cx="2048120" cy="17927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491"/>
              </a:lnSpc>
            </a:pPr>
            <a:r>
              <a:rPr lang="en-US" sz="10350" b="1" dirty="0" smtClean="0">
                <a:solidFill>
                  <a:srgbClr val="8CB791">
                    <a:alpha val="73725"/>
                  </a:srgbClr>
                </a:solidFill>
                <a:latin typeface="Tlab 레트로라이프 Bold"/>
                <a:ea typeface="Tlab 레트로라이프 Bold"/>
                <a:cs typeface="Tlab 레트로라이프 Bold"/>
                <a:sym typeface="Tlab 레트로라이프 Bold"/>
              </a:rPr>
              <a:t>0</a:t>
            </a:r>
            <a:r>
              <a:rPr lang="en-US" sz="10350" b="1" dirty="0">
                <a:solidFill>
                  <a:srgbClr val="8CB791">
                    <a:alpha val="73725"/>
                  </a:srgbClr>
                </a:solidFill>
                <a:latin typeface="Tlab 레트로라이프 Bold"/>
                <a:ea typeface="Tlab 레트로라이프 Bold"/>
                <a:cs typeface="Tlab 레트로라이프 Bold"/>
                <a:sym typeface="Tlab 레트로라이프 Bold"/>
              </a:rPr>
              <a:t>4</a:t>
            </a:r>
          </a:p>
        </p:txBody>
      </p:sp>
      <p:pic>
        <p:nvPicPr>
          <p:cNvPr id="48" name="그림 4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96200" y="2726511"/>
            <a:ext cx="6630325" cy="2476846"/>
          </a:xfrm>
          <a:prstGeom prst="rect">
            <a:avLst/>
          </a:prstGeom>
          <a:noFill/>
        </p:spPr>
      </p:pic>
      <p:sp>
        <p:nvSpPr>
          <p:cNvPr id="166" name="TextBox 45"/>
          <p:cNvSpPr txBox="1"/>
          <p:nvPr/>
        </p:nvSpPr>
        <p:spPr>
          <a:xfrm>
            <a:off x="1414800" y="2730206"/>
            <a:ext cx="15441040" cy="21544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altLang="ko-KR" sz="2400" dirty="0" smtClean="0">
                <a:solidFill>
                  <a:srgbClr val="628566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RTOS </a:t>
            </a:r>
            <a:r>
              <a:rPr lang="ko-KR" altLang="en-US" sz="2400" dirty="0" smtClean="0">
                <a:solidFill>
                  <a:srgbClr val="628566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활용 </a:t>
            </a:r>
            <a:r>
              <a:rPr lang="en-US" altLang="ko-KR" sz="2400" dirty="0" smtClean="0">
                <a:solidFill>
                  <a:srgbClr val="628566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: 3</a:t>
            </a:r>
            <a:r>
              <a:rPr lang="ko-KR" altLang="en-US" sz="2400" dirty="0" smtClean="0">
                <a:solidFill>
                  <a:srgbClr val="628566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개의 </a:t>
            </a:r>
            <a:r>
              <a:rPr lang="en-US" altLang="ko-KR" sz="2400" dirty="0" smtClean="0">
                <a:solidFill>
                  <a:srgbClr val="628566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Thread </a:t>
            </a:r>
            <a:r>
              <a:rPr lang="ko-KR" altLang="en-US" sz="2400" dirty="0" smtClean="0">
                <a:solidFill>
                  <a:srgbClr val="628566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를 실행</a:t>
            </a:r>
            <a:endParaRPr lang="en-US" altLang="ko-KR" sz="2400" dirty="0" smtClean="0">
              <a:solidFill>
                <a:srgbClr val="628566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  <a:p>
            <a:pPr>
              <a:lnSpc>
                <a:spcPts val="4200"/>
              </a:lnSpc>
            </a:pPr>
            <a:r>
              <a:rPr lang="en-US" altLang="ko-KR" sz="2400" dirty="0" smtClean="0">
                <a:solidFill>
                  <a:srgbClr val="628566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Default Task : </a:t>
            </a:r>
            <a:r>
              <a:rPr lang="ko-KR" altLang="en-US" sz="2000" dirty="0" smtClean="0">
                <a:solidFill>
                  <a:srgbClr val="485849"/>
                </a:solidFill>
                <a:latin typeface="TDTD순고딕"/>
                <a:ea typeface="TDTD순고딕"/>
                <a:cs typeface="Tlab 레트로라이프"/>
                <a:sym typeface="TDTD순고딕"/>
              </a:rPr>
              <a:t>프로그램의 메인 </a:t>
            </a:r>
            <a:r>
              <a:rPr lang="ko-KR" altLang="en-US" sz="2000" dirty="0" err="1" smtClean="0">
                <a:solidFill>
                  <a:srgbClr val="485849"/>
                </a:solidFill>
                <a:latin typeface="TDTD순고딕"/>
                <a:ea typeface="TDTD순고딕"/>
                <a:cs typeface="Tlab 레트로라이프"/>
                <a:sym typeface="TDTD순고딕"/>
              </a:rPr>
              <a:t>로직을</a:t>
            </a:r>
            <a:r>
              <a:rPr lang="ko-KR" altLang="en-US" sz="2000" dirty="0" smtClean="0">
                <a:solidFill>
                  <a:srgbClr val="485849"/>
                </a:solidFill>
                <a:latin typeface="TDTD순고딕"/>
                <a:ea typeface="TDTD순고딕"/>
                <a:cs typeface="Tlab 레트로라이프"/>
                <a:sym typeface="TDTD순고딕"/>
              </a:rPr>
              <a:t> 담당</a:t>
            </a:r>
            <a:endParaRPr lang="en-US" altLang="ko-KR" sz="2000" dirty="0" smtClean="0">
              <a:solidFill>
                <a:srgbClr val="485849"/>
              </a:solidFill>
              <a:latin typeface="TDTD순고딕"/>
              <a:ea typeface="TDTD순고딕"/>
              <a:cs typeface="TDTD순고딕"/>
              <a:sym typeface="TDTD순고딕"/>
            </a:endParaRPr>
          </a:p>
          <a:p>
            <a:pPr>
              <a:lnSpc>
                <a:spcPts val="4200"/>
              </a:lnSpc>
            </a:pPr>
            <a:r>
              <a:rPr lang="en-US" altLang="ko-KR" sz="2400" dirty="0" smtClean="0">
                <a:solidFill>
                  <a:srgbClr val="628566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Joystick Task </a:t>
            </a:r>
            <a:r>
              <a:rPr lang="en-US" altLang="ko-KR" sz="2400" dirty="0">
                <a:solidFill>
                  <a:srgbClr val="628566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: </a:t>
            </a:r>
            <a:r>
              <a:rPr lang="en-US" altLang="ko-KR" sz="2000" dirty="0" smtClean="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Joystick </a:t>
            </a:r>
            <a:r>
              <a:rPr lang="ko-KR" altLang="en-US" sz="2000" dirty="0" smtClean="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의 입력을 담당</a:t>
            </a:r>
            <a:endParaRPr lang="en-US" altLang="ko-KR" sz="2400" strike="sngStrike" dirty="0" smtClean="0">
              <a:solidFill>
                <a:srgbClr val="628566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  <a:p>
            <a:pPr>
              <a:lnSpc>
                <a:spcPts val="4200"/>
              </a:lnSpc>
            </a:pPr>
            <a:r>
              <a:rPr lang="en-US" altLang="ko-KR" sz="2400" dirty="0" smtClean="0">
                <a:solidFill>
                  <a:srgbClr val="628566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BGM </a:t>
            </a:r>
            <a:r>
              <a:rPr lang="en-US" altLang="ko-KR" sz="2400" dirty="0">
                <a:solidFill>
                  <a:srgbClr val="628566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Task : </a:t>
            </a:r>
            <a:r>
              <a:rPr lang="en-US" altLang="ko-KR" sz="2000" dirty="0" smtClean="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Buzzer </a:t>
            </a:r>
            <a:r>
              <a:rPr lang="ko-KR" altLang="en-US" sz="2000" dirty="0" smtClean="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활용해 </a:t>
            </a:r>
            <a:r>
              <a:rPr lang="en-US" altLang="ko-KR" sz="2000" dirty="0" smtClean="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BGM </a:t>
            </a:r>
            <a:r>
              <a:rPr lang="ko-KR" altLang="en-US" sz="2000" dirty="0" smtClean="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재생을 담당</a:t>
            </a:r>
            <a:endParaRPr lang="en-US" altLang="ko-KR" sz="2400" strike="sngStrike" dirty="0">
              <a:solidFill>
                <a:srgbClr val="628566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sp>
        <p:nvSpPr>
          <p:cNvPr id="170" name="TextBox 45"/>
          <p:cNvSpPr txBox="1"/>
          <p:nvPr/>
        </p:nvSpPr>
        <p:spPr>
          <a:xfrm>
            <a:off x="1414800" y="6214673"/>
            <a:ext cx="15441040" cy="26930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altLang="ko-KR" sz="2400" dirty="0">
                <a:solidFill>
                  <a:srgbClr val="628566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Default Task</a:t>
            </a:r>
            <a:endParaRPr lang="en-US" altLang="ko-KR" sz="2400" dirty="0" smtClean="0">
              <a:solidFill>
                <a:srgbClr val="628566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  <a:p>
            <a:pPr>
              <a:lnSpc>
                <a:spcPts val="4200"/>
              </a:lnSpc>
            </a:pPr>
            <a:r>
              <a:rPr lang="en-US" altLang="ko-KR" sz="2400" dirty="0" err="1" smtClean="0">
                <a:solidFill>
                  <a:srgbClr val="628566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Init</a:t>
            </a:r>
            <a:r>
              <a:rPr lang="en-US" altLang="ko-KR" sz="2400" dirty="0" smtClean="0">
                <a:solidFill>
                  <a:srgbClr val="628566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() : </a:t>
            </a:r>
            <a:r>
              <a:rPr lang="ko-KR" altLang="en-US" sz="2000" dirty="0" smtClean="0">
                <a:solidFill>
                  <a:srgbClr val="485849"/>
                </a:solidFill>
                <a:latin typeface="TDTD순고딕"/>
                <a:ea typeface="TDTD순고딕"/>
                <a:cs typeface="Tlab 레트로라이프"/>
                <a:sym typeface="TDTD순고딕"/>
              </a:rPr>
              <a:t>변수 초기화 함수</a:t>
            </a:r>
            <a:endParaRPr lang="en-US" altLang="ko-KR" sz="2000" dirty="0" smtClean="0">
              <a:solidFill>
                <a:srgbClr val="485849"/>
              </a:solidFill>
              <a:latin typeface="TDTD순고딕"/>
              <a:ea typeface="TDTD순고딕"/>
              <a:cs typeface="TDTD순고딕"/>
              <a:sym typeface="TDTD순고딕"/>
            </a:endParaRPr>
          </a:p>
          <a:p>
            <a:pPr>
              <a:lnSpc>
                <a:spcPts val="4200"/>
              </a:lnSpc>
            </a:pPr>
            <a:r>
              <a:rPr lang="en-US" altLang="ko-KR" sz="2400" dirty="0" smtClean="0">
                <a:solidFill>
                  <a:srgbClr val="628566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Update() </a:t>
            </a:r>
            <a:r>
              <a:rPr lang="en-US" altLang="ko-KR" sz="2400" dirty="0">
                <a:solidFill>
                  <a:srgbClr val="628566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: </a:t>
            </a:r>
            <a:r>
              <a:rPr lang="ko-KR" altLang="en-US" sz="2000" dirty="0" err="1" smtClean="0">
                <a:solidFill>
                  <a:srgbClr val="485849"/>
                </a:solidFill>
                <a:latin typeface="TDTD순고딕"/>
                <a:ea typeface="TDTD순고딕"/>
                <a:cs typeface="Tlab 레트로라이프"/>
                <a:sym typeface="TDTD순고딕"/>
              </a:rPr>
              <a:t>로직</a:t>
            </a:r>
            <a:r>
              <a:rPr lang="ko-KR" altLang="en-US" sz="2000" dirty="0" smtClean="0">
                <a:solidFill>
                  <a:srgbClr val="485849"/>
                </a:solidFill>
                <a:latin typeface="TDTD순고딕"/>
                <a:ea typeface="TDTD순고딕"/>
                <a:cs typeface="Tlab 레트로라이프"/>
                <a:sym typeface="TDTD순고딕"/>
              </a:rPr>
              <a:t> 처리 함수</a:t>
            </a:r>
            <a:endParaRPr lang="en-US" altLang="ko-KR" sz="2400" strike="sngStrike" dirty="0" smtClean="0">
              <a:solidFill>
                <a:srgbClr val="628566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  <a:p>
            <a:pPr>
              <a:lnSpc>
                <a:spcPts val="4200"/>
              </a:lnSpc>
            </a:pPr>
            <a:r>
              <a:rPr lang="en-US" altLang="ko-KR" sz="2400" dirty="0" smtClean="0">
                <a:solidFill>
                  <a:srgbClr val="628566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Render() </a:t>
            </a:r>
            <a:r>
              <a:rPr lang="en-US" altLang="ko-KR" sz="2400" dirty="0">
                <a:solidFill>
                  <a:srgbClr val="628566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: </a:t>
            </a:r>
            <a:r>
              <a:rPr lang="ko-KR" altLang="en-US" sz="2000" dirty="0" smtClean="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화면 출력 함수</a:t>
            </a:r>
            <a:endParaRPr lang="en-US" altLang="ko-KR" sz="2000" dirty="0" smtClean="0">
              <a:solidFill>
                <a:srgbClr val="485849"/>
              </a:solidFill>
              <a:latin typeface="TDTD순고딕"/>
              <a:ea typeface="TDTD순고딕"/>
              <a:cs typeface="TDTD순고딕"/>
              <a:sym typeface="TDTD순고딕"/>
            </a:endParaRPr>
          </a:p>
          <a:p>
            <a:pPr>
              <a:lnSpc>
                <a:spcPts val="4200"/>
              </a:lnSpc>
            </a:pPr>
            <a:r>
              <a:rPr lang="en-US" altLang="ko-KR" sz="2400" dirty="0" err="1" smtClean="0">
                <a:solidFill>
                  <a:srgbClr val="628566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ChangeScene</a:t>
            </a:r>
            <a:r>
              <a:rPr lang="en-US" altLang="ko-KR" sz="2400" dirty="0" smtClean="0">
                <a:solidFill>
                  <a:srgbClr val="628566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() </a:t>
            </a:r>
            <a:r>
              <a:rPr lang="en-US" altLang="ko-KR" sz="2400" dirty="0">
                <a:solidFill>
                  <a:srgbClr val="628566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:</a:t>
            </a:r>
            <a:r>
              <a:rPr lang="en-US" altLang="ko-KR" sz="2000" dirty="0">
                <a:solidFill>
                  <a:srgbClr val="628566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 </a:t>
            </a:r>
            <a:r>
              <a:rPr lang="en-US" altLang="ko-KR" sz="2000" dirty="0" smtClean="0">
                <a:solidFill>
                  <a:srgbClr val="485849"/>
                </a:solidFill>
                <a:latin typeface="TDTD순고딕"/>
                <a:ea typeface="TDTD순고딕"/>
                <a:cs typeface="Tlab 레트로라이프"/>
                <a:sym typeface="TDTD순고딕"/>
              </a:rPr>
              <a:t>Scene </a:t>
            </a:r>
            <a:r>
              <a:rPr lang="ko-KR" altLang="en-US" sz="2000" dirty="0" smtClean="0">
                <a:solidFill>
                  <a:srgbClr val="485849"/>
                </a:solidFill>
                <a:latin typeface="TDTD순고딕"/>
                <a:ea typeface="TDTD순고딕"/>
                <a:cs typeface="Tlab 레트로라이프"/>
                <a:sym typeface="TDTD순고딕"/>
              </a:rPr>
              <a:t>전환 함수</a:t>
            </a:r>
            <a:endParaRPr lang="en-US" altLang="ko-KR" sz="2400" dirty="0" smtClean="0">
              <a:solidFill>
                <a:srgbClr val="485849"/>
              </a:solidFill>
              <a:latin typeface="TDTD순고딕"/>
              <a:ea typeface="TDTD순고딕"/>
              <a:cs typeface="TDTD순고딕"/>
              <a:sym typeface="TDTD순고딕"/>
            </a:endParaRPr>
          </a:p>
        </p:txBody>
      </p:sp>
      <p:pic>
        <p:nvPicPr>
          <p:cNvPr id="50" name="그림 4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62086" y="5907827"/>
            <a:ext cx="5134692" cy="4001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835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289</TotalTime>
  <Words>542</Words>
  <Application>Microsoft Office PowerPoint</Application>
  <PresentationFormat>사용자 지정</PresentationFormat>
  <Paragraphs>159</Paragraphs>
  <Slides>16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6" baseType="lpstr">
      <vt:lpstr>TDTD순고딕</vt:lpstr>
      <vt:lpstr>맑은 고딕</vt:lpstr>
      <vt:lpstr>Montserrat Bold</vt:lpstr>
      <vt:lpstr>Arial</vt:lpstr>
      <vt:lpstr>Poppins</vt:lpstr>
      <vt:lpstr>Calibri</vt:lpstr>
      <vt:lpstr>TDTD한강고딕</vt:lpstr>
      <vt:lpstr>Tlab 레트로라이프 Bold</vt:lpstr>
      <vt:lpstr>Tlab 레트로라이프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템플릿 및 앱</dc:title>
  <cp:lastModifiedBy>kccistc</cp:lastModifiedBy>
  <cp:revision>21</cp:revision>
  <dcterms:created xsi:type="dcterms:W3CDTF">2006-08-16T00:00:00Z</dcterms:created>
  <dcterms:modified xsi:type="dcterms:W3CDTF">2025-08-07T06:41:49Z</dcterms:modified>
  <dc:identifier>DAGvWRjZgwg</dc:identifier>
</cp:coreProperties>
</file>